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72" r:id="rId5"/>
    <p:sldId id="273" r:id="rId6"/>
    <p:sldId id="261" r:id="rId7"/>
    <p:sldId id="260" r:id="rId8"/>
    <p:sldId id="259" r:id="rId9"/>
    <p:sldId id="281" r:id="rId10"/>
    <p:sldId id="280" r:id="rId11"/>
    <p:sldId id="276" r:id="rId12"/>
    <p:sldId id="262" r:id="rId13"/>
    <p:sldId id="264" r:id="rId14"/>
    <p:sldId id="265" r:id="rId15"/>
    <p:sldId id="266" r:id="rId16"/>
    <p:sldId id="267" r:id="rId17"/>
    <p:sldId id="275" r:id="rId18"/>
    <p:sldId id="268" r:id="rId19"/>
    <p:sldId id="282" r:id="rId20"/>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9900"/>
    <a:srgbClr val="0000FF"/>
  </p:clrMru>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90" autoAdjust="0"/>
  </p:normalViewPr>
  <p:slideViewPr>
    <p:cSldViewPr>
      <p:cViewPr varScale="1">
        <p:scale>
          <a:sx n="88" d="100"/>
          <a:sy n="88" d="100"/>
        </p:scale>
        <p:origin x="-10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B5D763-F06E-4D2E-B970-A691020C833A}" type="datetimeFigureOut">
              <a:rPr lang="nl-BE" smtClean="0"/>
              <a:pPr/>
              <a:t>9/11/2011</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D7DEEE-3195-47B9-9F7F-8357BE48DAA1}" type="slidenum">
              <a:rPr lang="nl-BE" smtClean="0"/>
              <a:pPr/>
              <a:t>‹nr.›</a:t>
            </a:fld>
            <a:endParaRPr lang="nl-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E6D7DEEE-3195-47B9-9F7F-8357BE48DAA1}" type="slidenum">
              <a:rPr lang="nl-BE" smtClean="0"/>
              <a:pPr/>
              <a:t>1</a:t>
            </a:fld>
            <a:endParaRPr 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E6D7DEEE-3195-47B9-9F7F-8357BE48DAA1}" type="slidenum">
              <a:rPr lang="nl-BE" smtClean="0"/>
              <a:pPr/>
              <a:t>10</a:t>
            </a:fld>
            <a:endParaRPr lang="nl-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E6D7DEEE-3195-47B9-9F7F-8357BE48DAA1}" type="slidenum">
              <a:rPr lang="nl-BE" smtClean="0"/>
              <a:pPr/>
              <a:t>11</a:t>
            </a:fld>
            <a:endParaRPr lang="nl-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E6D7DEEE-3195-47B9-9F7F-8357BE48DAA1}" type="slidenum">
              <a:rPr lang="nl-BE" smtClean="0"/>
              <a:pPr/>
              <a:t>12</a:t>
            </a:fld>
            <a:endParaRPr lang="nl-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E6D7DEEE-3195-47B9-9F7F-8357BE48DAA1}" type="slidenum">
              <a:rPr lang="nl-BE" smtClean="0"/>
              <a:pPr/>
              <a:t>13</a:t>
            </a:fld>
            <a:endParaRPr lang="nl-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E6D7DEEE-3195-47B9-9F7F-8357BE48DAA1}" type="slidenum">
              <a:rPr lang="nl-BE" smtClean="0"/>
              <a:pPr/>
              <a:t>14</a:t>
            </a:fld>
            <a:endParaRPr lang="nl-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E6D7DEEE-3195-47B9-9F7F-8357BE48DAA1}" type="slidenum">
              <a:rPr lang="nl-BE" smtClean="0"/>
              <a:pPr/>
              <a:t>15</a:t>
            </a:fld>
            <a:endParaRPr lang="nl-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E6D7DEEE-3195-47B9-9F7F-8357BE48DAA1}" type="slidenum">
              <a:rPr lang="nl-BE" smtClean="0"/>
              <a:pPr/>
              <a:t>16</a:t>
            </a:fld>
            <a:endParaRPr lang="nl-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E6D7DEEE-3195-47B9-9F7F-8357BE48DAA1}" type="slidenum">
              <a:rPr lang="nl-BE" smtClean="0"/>
              <a:pPr/>
              <a:t>17</a:t>
            </a:fld>
            <a:endParaRPr lang="nl-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E6D7DEEE-3195-47B9-9F7F-8357BE48DAA1}" type="slidenum">
              <a:rPr lang="nl-BE" smtClean="0"/>
              <a:pPr/>
              <a:t>18</a:t>
            </a:fld>
            <a:endParaRPr lang="nl-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E6D7DEEE-3195-47B9-9F7F-8357BE48DAA1}" type="slidenum">
              <a:rPr lang="nl-BE" smtClean="0"/>
              <a:pPr/>
              <a:t>19</a:t>
            </a:fld>
            <a:endParaRPr 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E6D7DEEE-3195-47B9-9F7F-8357BE48DAA1}" type="slidenum">
              <a:rPr lang="nl-BE" smtClean="0"/>
              <a:pPr/>
              <a:t>2</a:t>
            </a:fld>
            <a:endParaRPr 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E6D7DEEE-3195-47B9-9F7F-8357BE48DAA1}" type="slidenum">
              <a:rPr lang="nl-BE" smtClean="0"/>
              <a:pPr/>
              <a:t>3</a:t>
            </a:fld>
            <a:endParaRPr 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E6D7DEEE-3195-47B9-9F7F-8357BE48DAA1}" type="slidenum">
              <a:rPr lang="nl-BE" smtClean="0"/>
              <a:pPr/>
              <a:t>4</a:t>
            </a:fld>
            <a:endParaRPr 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E6D7DEEE-3195-47B9-9F7F-8357BE48DAA1}" type="slidenum">
              <a:rPr lang="nl-BE" smtClean="0"/>
              <a:pPr/>
              <a:t>5</a:t>
            </a:fld>
            <a:endParaRPr lang="nl-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E6D7DEEE-3195-47B9-9F7F-8357BE48DAA1}" type="slidenum">
              <a:rPr lang="nl-BE" smtClean="0"/>
              <a:pPr/>
              <a:t>6</a:t>
            </a:fld>
            <a:endParaRPr lang="nl-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E6D7DEEE-3195-47B9-9F7F-8357BE48DAA1}" type="slidenum">
              <a:rPr lang="nl-BE" smtClean="0"/>
              <a:pPr/>
              <a:t>7</a:t>
            </a:fld>
            <a:endParaRPr 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E6D7DEEE-3195-47B9-9F7F-8357BE48DAA1}" type="slidenum">
              <a:rPr lang="nl-BE" smtClean="0"/>
              <a:pPr/>
              <a:t>8</a:t>
            </a:fld>
            <a:endParaRPr 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E6D7DEEE-3195-47B9-9F7F-8357BE48DAA1}" type="slidenum">
              <a:rPr lang="nl-BE" smtClean="0"/>
              <a:pPr/>
              <a:t>9</a:t>
            </a:fld>
            <a:endParaRPr 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B6DA226D-2096-41D9-B0A5-89DAB9056545}" type="datetimeFigureOut">
              <a:rPr lang="nl-BE" smtClean="0"/>
              <a:pPr/>
              <a:t>9/11/2011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1CC9575-386D-43D5-896F-6FA77B7C1750}" type="slidenum">
              <a:rPr lang="nl-BE" smtClean="0"/>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B6DA226D-2096-41D9-B0A5-89DAB9056545}" type="datetimeFigureOut">
              <a:rPr lang="nl-BE" smtClean="0"/>
              <a:pPr/>
              <a:t>9/11/2011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1CC9575-386D-43D5-896F-6FA77B7C1750}"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B6DA226D-2096-41D9-B0A5-89DAB9056545}" type="datetimeFigureOut">
              <a:rPr lang="nl-BE" smtClean="0"/>
              <a:pPr/>
              <a:t>9/11/2011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1CC9575-386D-43D5-896F-6FA77B7C1750}"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B6DA226D-2096-41D9-B0A5-89DAB9056545}" type="datetimeFigureOut">
              <a:rPr lang="nl-BE" smtClean="0"/>
              <a:pPr/>
              <a:t>9/11/2011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1CC9575-386D-43D5-896F-6FA77B7C1750}"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6DA226D-2096-41D9-B0A5-89DAB9056545}" type="datetimeFigureOut">
              <a:rPr lang="nl-BE" smtClean="0"/>
              <a:pPr/>
              <a:t>9/11/2011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1CC9575-386D-43D5-896F-6FA77B7C1750}" type="slidenum">
              <a:rPr lang="nl-BE" smtClean="0"/>
              <a:pPr/>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B6DA226D-2096-41D9-B0A5-89DAB9056545}" type="datetimeFigureOut">
              <a:rPr lang="nl-BE" smtClean="0"/>
              <a:pPr/>
              <a:t>9/11/2011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1CC9575-386D-43D5-896F-6FA77B7C1750}"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B6DA226D-2096-41D9-B0A5-89DAB9056545}" type="datetimeFigureOut">
              <a:rPr lang="nl-BE" smtClean="0"/>
              <a:pPr/>
              <a:t>9/11/2011</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B1CC9575-386D-43D5-896F-6FA77B7C1750}" type="slidenum">
              <a:rPr lang="nl-BE" smtClean="0"/>
              <a:pPr/>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B6DA226D-2096-41D9-B0A5-89DAB9056545}" type="datetimeFigureOut">
              <a:rPr lang="nl-BE" smtClean="0"/>
              <a:pPr/>
              <a:t>9/11/2011</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B1CC9575-386D-43D5-896F-6FA77B7C1750}"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6DA226D-2096-41D9-B0A5-89DAB9056545}" type="datetimeFigureOut">
              <a:rPr lang="nl-BE" smtClean="0"/>
              <a:pPr/>
              <a:t>9/11/2011</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B1CC9575-386D-43D5-896F-6FA77B7C1750}"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6DA226D-2096-41D9-B0A5-89DAB9056545}" type="datetimeFigureOut">
              <a:rPr lang="nl-BE" smtClean="0"/>
              <a:pPr/>
              <a:t>9/11/2011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1CC9575-386D-43D5-896F-6FA77B7C1750}" type="slidenum">
              <a:rPr lang="nl-BE" smtClean="0"/>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6DA226D-2096-41D9-B0A5-89DAB9056545}" type="datetimeFigureOut">
              <a:rPr lang="nl-BE" smtClean="0"/>
              <a:pPr/>
              <a:t>9/11/2011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1CC9575-386D-43D5-896F-6FA77B7C1750}" type="slidenum">
              <a:rPr lang="nl-BE" smtClean="0"/>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A226D-2096-41D9-B0A5-89DAB9056545}" type="datetimeFigureOut">
              <a:rPr lang="nl-BE" smtClean="0"/>
              <a:pPr/>
              <a:t>9/11/2011</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C9575-386D-43D5-896F-6FA77B7C1750}"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10.wav"/><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audio11.wav"/><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audio" Target="../media/audio12.wav"/><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audio13.wav"/><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audio14.wav"/><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audio15.wav"/><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media/audio16.wav"/><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audio17.wav"/><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audio18.wav"/><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audio" Target="../media/audio19.wav"/><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audio" Target="../media/audio2.wav"/><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wav"/><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8.wav"/><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9.wav"/><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b="1" dirty="0" smtClean="0"/>
              <a:t>Calorie </a:t>
            </a:r>
            <a:r>
              <a:rPr lang="nl-BE" b="1" dirty="0" err="1" smtClean="0"/>
              <a:t>restriction</a:t>
            </a:r>
            <a:r>
              <a:rPr lang="nl-BE" b="1" dirty="0" smtClean="0"/>
              <a:t>: </a:t>
            </a:r>
            <a:r>
              <a:rPr lang="nl-BE" b="1" dirty="0" err="1" smtClean="0"/>
              <a:t>risks</a:t>
            </a:r>
            <a:r>
              <a:rPr lang="nl-BE" b="1" dirty="0" smtClean="0"/>
              <a:t> and </a:t>
            </a:r>
            <a:r>
              <a:rPr lang="nl-BE" b="1" dirty="0" err="1" smtClean="0"/>
              <a:t>benefits</a:t>
            </a:r>
            <a:endParaRPr lang="nl-BE" b="1" dirty="0"/>
          </a:p>
        </p:txBody>
      </p:sp>
      <p:sp>
        <p:nvSpPr>
          <p:cNvPr id="3" name="Ondertitel 2"/>
          <p:cNvSpPr>
            <a:spLocks noGrp="1"/>
          </p:cNvSpPr>
          <p:nvPr>
            <p:ph type="subTitle" idx="1"/>
          </p:nvPr>
        </p:nvSpPr>
        <p:spPr/>
        <p:txBody>
          <a:bodyPr/>
          <a:lstStyle/>
          <a:p>
            <a:r>
              <a:rPr lang="nl-BE" dirty="0" smtClean="0"/>
              <a:t>Sven </a:t>
            </a:r>
            <a:r>
              <a:rPr lang="nl-BE" dirty="0" err="1" smtClean="0"/>
              <a:t>Bulterijs</a:t>
            </a:r>
            <a:endParaRPr lang="nl-BE" dirty="0"/>
          </a:p>
        </p:txBody>
      </p:sp>
      <p:pic>
        <p:nvPicPr>
          <p:cNvPr id="1026" name="Picture 2"/>
          <p:cNvPicPr>
            <a:picLocks noChangeAspect="1" noChangeArrowheads="1"/>
          </p:cNvPicPr>
          <p:nvPr/>
        </p:nvPicPr>
        <p:blipFill>
          <a:blip r:embed="rId4" cstate="print"/>
          <a:srcRect l="13125" t="10601" r="60626" b="78160"/>
          <a:stretch>
            <a:fillRect/>
          </a:stretch>
        </p:blipFill>
        <p:spPr bwMode="auto">
          <a:xfrm>
            <a:off x="1907704" y="476672"/>
            <a:ext cx="5214894" cy="1395536"/>
          </a:xfrm>
          <a:prstGeom prst="rect">
            <a:avLst/>
          </a:prstGeom>
          <a:noFill/>
          <a:ln w="9525">
            <a:noFill/>
            <a:miter lim="800000"/>
            <a:headEnd/>
            <a:tailEnd/>
          </a:ln>
        </p:spPr>
      </p:pic>
      <p:pic>
        <p:nvPicPr>
          <p:cNvPr id="5" name="Tijdelijke aanduiding voor inhoud 3" descr="cell_c2c12.jpg"/>
          <p:cNvPicPr>
            <a:picLocks noChangeAspect="1"/>
          </p:cNvPicPr>
          <p:nvPr/>
        </p:nvPicPr>
        <p:blipFill>
          <a:blip r:embed="rId5" cstate="print"/>
          <a:srcRect t="27061" b="48349"/>
          <a:stretch>
            <a:fillRect/>
          </a:stretch>
        </p:blipFill>
        <p:spPr>
          <a:xfrm rot="5400000">
            <a:off x="-2721211" y="2900722"/>
            <a:ext cx="6881565" cy="1080120"/>
          </a:xfrm>
          <a:prstGeom prst="rect">
            <a:avLst/>
          </a:prstGeom>
        </p:spPr>
      </p:pic>
      <p:sp>
        <p:nvSpPr>
          <p:cNvPr id="6" name="Rechthoek 5"/>
          <p:cNvSpPr/>
          <p:nvPr/>
        </p:nvSpPr>
        <p:spPr>
          <a:xfrm>
            <a:off x="1259632" y="4653136"/>
            <a:ext cx="7884368" cy="2062103"/>
          </a:xfrm>
          <a:prstGeom prst="rect">
            <a:avLst/>
          </a:prstGeom>
        </p:spPr>
        <p:txBody>
          <a:bodyPr wrap="square">
            <a:spAutoFit/>
          </a:bodyPr>
          <a:lstStyle/>
          <a:p>
            <a:r>
              <a:rPr lang="en-US" sz="1600" dirty="0" smtClean="0"/>
              <a:t>This presentation is a primer for grass-roots discussion among young scientists. Nothing herein must be used as teaching material or as a source for scientific information. The presenters comments and views are purely his own and may not be taken as scientific or medical advice and do not reflect the position of any other scientist or institution.  </a:t>
            </a:r>
          </a:p>
          <a:p>
            <a:r>
              <a:rPr lang="en-US" sz="1600" dirty="0" smtClean="0"/>
              <a:t>Pictures and graphics used in this non-profit educational presentation are included under ‘fair use’ provisions, without challenge to existing copyright. If you hold the copyright to any pictures used here and object to their use, please notify the author and the picture will be removed.</a:t>
            </a:r>
            <a:endParaRPr lang="nl-BE" sz="1600" dirty="0"/>
          </a:p>
        </p:txBody>
      </p:sp>
      <p:pic>
        <p:nvPicPr>
          <p:cNvPr id="14" name="~PP582.WAV">
            <a:hlinkClick r:id="" action="ppaction://media"/>
          </p:cNvPr>
          <p:cNvPicPr>
            <a:picLocks noRot="1" noChangeAspect="1"/>
          </p:cNvPicPr>
          <p:nvPr>
            <a:wavAudioFile r:embed="rId1" name="~PP582.WAV"/>
          </p:nvPr>
        </p:nvPicPr>
        <p:blipFill>
          <a:blip r:embed="rId6" cstate="print"/>
          <a:stretch>
            <a:fillRect/>
          </a:stretch>
        </p:blipFill>
        <p:spPr>
          <a:xfrm>
            <a:off x="8653463" y="6367463"/>
            <a:ext cx="304800" cy="304800"/>
          </a:xfrm>
          <a:prstGeom prst="rect">
            <a:avLst/>
          </a:prstGeom>
        </p:spPr>
      </p:pic>
    </p:spTree>
  </p:cSld>
  <p:clrMapOvr>
    <a:masterClrMapping/>
  </p:clrMapOvr>
  <p:transition advTm="77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rgbClr val="009900"/>
                </a:solidFill>
              </a:rPr>
              <a:t>Sarcopenia</a:t>
            </a:r>
            <a:r>
              <a:rPr lang="nl-BE" dirty="0" smtClean="0">
                <a:solidFill>
                  <a:srgbClr val="009900"/>
                </a:solidFill>
              </a:rPr>
              <a:t> </a:t>
            </a:r>
            <a:endParaRPr lang="nl-BE" dirty="0">
              <a:solidFill>
                <a:srgbClr val="009900"/>
              </a:solidFill>
            </a:endParaRPr>
          </a:p>
        </p:txBody>
      </p:sp>
      <p:pic>
        <p:nvPicPr>
          <p:cNvPr id="4" name="Tijdelijke aanduiding voor inhoud 3" descr="cell_c2c12.jpg"/>
          <p:cNvPicPr>
            <a:picLocks noGrp="1" noChangeAspect="1"/>
          </p:cNvPicPr>
          <p:nvPr>
            <p:ph idx="1"/>
          </p:nvPr>
        </p:nvPicPr>
        <p:blipFill>
          <a:blip r:embed="rId4" cstate="print"/>
          <a:srcRect t="27061" b="48349"/>
          <a:stretch>
            <a:fillRect/>
          </a:stretch>
        </p:blipFill>
        <p:spPr>
          <a:xfrm rot="5400000">
            <a:off x="-2721211" y="2900722"/>
            <a:ext cx="6881565" cy="1080120"/>
          </a:xfrm>
        </p:spPr>
      </p:pic>
      <p:sp>
        <p:nvSpPr>
          <p:cNvPr id="5" name="Tijdelijke aanduiding voor inhoud 2"/>
          <p:cNvSpPr txBox="1">
            <a:spLocks/>
          </p:cNvSpPr>
          <p:nvPr/>
        </p:nvSpPr>
        <p:spPr>
          <a:xfrm>
            <a:off x="1331640" y="1484784"/>
            <a:ext cx="7643192" cy="5040560"/>
          </a:xfrm>
          <a:prstGeom prst="rect">
            <a:avLst/>
          </a:prstGeom>
        </p:spPr>
        <p:txBody>
          <a:bodyPr vert="horz" lIns="91440" tIns="45720" rIns="91440" bIns="45720" rtlCol="0">
            <a:normAutofit/>
          </a:bodyPr>
          <a:lstStyle/>
          <a:p>
            <a:pPr marL="342900" indent="-342900">
              <a:spcBef>
                <a:spcPct val="20000"/>
              </a:spcBef>
            </a:pPr>
            <a:r>
              <a:rPr lang="en-US" sz="3200" dirty="0" smtClean="0"/>
              <a:t>    </a:t>
            </a:r>
            <a:r>
              <a:rPr lang="en-US" sz="2600" dirty="0" smtClean="0"/>
              <a:t>Lifelong mild (8%) caloric restriction retards age-induced changes in fast-twitch muscle (</a:t>
            </a:r>
            <a:r>
              <a:rPr lang="en-US" sz="2600" dirty="0" err="1" smtClean="0"/>
              <a:t>plantaris</a:t>
            </a:r>
            <a:r>
              <a:rPr lang="en-US" sz="2600" dirty="0" smtClean="0"/>
              <a:t>) morphology including fiber atrophy, increased </a:t>
            </a:r>
            <a:r>
              <a:rPr lang="en-US" sz="2600" dirty="0" err="1" smtClean="0"/>
              <a:t>extramyocyte</a:t>
            </a:r>
            <a:r>
              <a:rPr lang="en-US" sz="2600" dirty="0" smtClean="0"/>
              <a:t> space, and accumulation of connective tissue</a:t>
            </a:r>
            <a:r>
              <a:rPr lang="nl-BE" sz="2600" dirty="0" smtClean="0"/>
              <a:t> </a:t>
            </a:r>
            <a:endParaRPr lang="en-US" sz="2600" dirty="0" smtClean="0"/>
          </a:p>
          <a:p>
            <a:pPr marL="342900" indent="-342900">
              <a:spcBef>
                <a:spcPct val="20000"/>
              </a:spcBef>
              <a:buFont typeface="Arial" pitchFamily="34" charset="0"/>
              <a:buChar char="•"/>
            </a:pPr>
            <a:endParaRPr kumimoji="0" lang="nl-B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3"/>
          <p:cNvPicPr>
            <a:picLocks noChangeAspect="1" noChangeArrowheads="1"/>
          </p:cNvPicPr>
          <p:nvPr/>
        </p:nvPicPr>
        <p:blipFill>
          <a:blip r:embed="rId5" cstate="print"/>
          <a:srcRect/>
          <a:stretch>
            <a:fillRect/>
          </a:stretch>
        </p:blipFill>
        <p:spPr bwMode="auto">
          <a:xfrm>
            <a:off x="4283968" y="3284984"/>
            <a:ext cx="3600400" cy="3261284"/>
          </a:xfrm>
          <a:prstGeom prst="rect">
            <a:avLst/>
          </a:prstGeom>
          <a:noFill/>
          <a:ln w="9525">
            <a:noFill/>
            <a:miter lim="800000"/>
            <a:headEnd/>
            <a:tailEnd/>
          </a:ln>
        </p:spPr>
      </p:pic>
      <p:sp>
        <p:nvSpPr>
          <p:cNvPr id="8" name="Tekstvak 7"/>
          <p:cNvSpPr txBox="1"/>
          <p:nvPr/>
        </p:nvSpPr>
        <p:spPr>
          <a:xfrm>
            <a:off x="1763688" y="5877272"/>
            <a:ext cx="2088232" cy="646331"/>
          </a:xfrm>
          <a:prstGeom prst="rect">
            <a:avLst/>
          </a:prstGeom>
          <a:noFill/>
        </p:spPr>
        <p:txBody>
          <a:bodyPr wrap="square" rtlCol="0">
            <a:spAutoFit/>
          </a:bodyPr>
          <a:lstStyle/>
          <a:p>
            <a:r>
              <a:rPr lang="nl-BE" dirty="0" err="1" smtClean="0"/>
              <a:t>Exp</a:t>
            </a:r>
            <a:r>
              <a:rPr lang="nl-BE" dirty="0" smtClean="0"/>
              <a:t> </a:t>
            </a:r>
            <a:r>
              <a:rPr lang="nl-BE" dirty="0" err="1" smtClean="0"/>
              <a:t>Gerontol</a:t>
            </a:r>
            <a:r>
              <a:rPr lang="nl-BE" dirty="0" smtClean="0"/>
              <a:t>, 2008,</a:t>
            </a:r>
          </a:p>
          <a:p>
            <a:r>
              <a:rPr lang="nl-BE" dirty="0" smtClean="0"/>
              <a:t>43: 317-329</a:t>
            </a:r>
            <a:endParaRPr lang="nl-BE" dirty="0"/>
          </a:p>
        </p:txBody>
      </p:sp>
      <p:pic>
        <p:nvPicPr>
          <p:cNvPr id="9" name="~PP4014.WAV">
            <a:hlinkClick r:id="" action="ppaction://media"/>
          </p:cNvPr>
          <p:cNvPicPr>
            <a:picLocks noRot="1" noChangeAspect="1"/>
          </p:cNvPicPr>
          <p:nvPr>
            <a:wavAudioFile r:embed="rId1" name="~PP4014.WAV"/>
          </p:nvPr>
        </p:nvPicPr>
        <p:blipFill>
          <a:blip r:embed="rId6" cstate="print"/>
          <a:stretch>
            <a:fillRect/>
          </a:stretch>
        </p:blipFill>
        <p:spPr>
          <a:xfrm>
            <a:off x="8653463" y="6367463"/>
            <a:ext cx="304800" cy="304800"/>
          </a:xfrm>
          <a:prstGeom prst="rect">
            <a:avLst/>
          </a:prstGeom>
        </p:spPr>
      </p:pic>
    </p:spTree>
  </p:cSld>
  <p:clrMapOvr>
    <a:masterClrMapping/>
  </p:clrMapOvr>
  <p:transition advTm="150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rgbClr val="009900"/>
                </a:solidFill>
              </a:rPr>
              <a:t>Autoimmune</a:t>
            </a:r>
            <a:r>
              <a:rPr lang="nl-BE" dirty="0" smtClean="0">
                <a:solidFill>
                  <a:srgbClr val="009900"/>
                </a:solidFill>
              </a:rPr>
              <a:t> </a:t>
            </a:r>
            <a:r>
              <a:rPr lang="nl-BE" dirty="0" err="1" smtClean="0">
                <a:solidFill>
                  <a:srgbClr val="009900"/>
                </a:solidFill>
              </a:rPr>
              <a:t>disease</a:t>
            </a:r>
            <a:r>
              <a:rPr lang="nl-BE" dirty="0" smtClean="0">
                <a:solidFill>
                  <a:srgbClr val="009900"/>
                </a:solidFill>
              </a:rPr>
              <a:t> </a:t>
            </a:r>
            <a:endParaRPr lang="nl-BE" dirty="0">
              <a:solidFill>
                <a:srgbClr val="009900"/>
              </a:solidFill>
            </a:endParaRPr>
          </a:p>
        </p:txBody>
      </p:sp>
      <p:pic>
        <p:nvPicPr>
          <p:cNvPr id="4" name="Tijdelijke aanduiding voor inhoud 3" descr="cell_c2c12.jpg"/>
          <p:cNvPicPr>
            <a:picLocks noGrp="1" noChangeAspect="1"/>
          </p:cNvPicPr>
          <p:nvPr>
            <p:ph idx="1"/>
          </p:nvPr>
        </p:nvPicPr>
        <p:blipFill>
          <a:blip r:embed="rId4" cstate="print"/>
          <a:srcRect t="27061" b="48349"/>
          <a:stretch>
            <a:fillRect/>
          </a:stretch>
        </p:blipFill>
        <p:spPr>
          <a:xfrm rot="5400000">
            <a:off x="-2721211" y="2900722"/>
            <a:ext cx="6881565" cy="1080120"/>
          </a:xfrm>
        </p:spPr>
      </p:pic>
      <p:sp>
        <p:nvSpPr>
          <p:cNvPr id="5" name="Tijdelijke aanduiding voor inhoud 2"/>
          <p:cNvSpPr txBox="1">
            <a:spLocks/>
          </p:cNvSpPr>
          <p:nvPr/>
        </p:nvSpPr>
        <p:spPr>
          <a:xfrm>
            <a:off x="1331640" y="1556792"/>
            <a:ext cx="7643192" cy="504056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en-US" sz="3200" dirty="0" smtClean="0"/>
              <a:t>Reduced autoimmune disease in normal and autoimmune prone (</a:t>
            </a:r>
            <a:r>
              <a:rPr lang="nl-BE" sz="3200" dirty="0" smtClean="0"/>
              <a:t>NZB, (NZB x NZW)F1, MRL/</a:t>
            </a:r>
            <a:r>
              <a:rPr lang="nl-BE" sz="3200" dirty="0" err="1" smtClean="0"/>
              <a:t>Mp-lpr</a:t>
            </a:r>
            <a:r>
              <a:rPr lang="nl-BE" sz="3200" dirty="0" smtClean="0"/>
              <a:t>/</a:t>
            </a:r>
            <a:r>
              <a:rPr lang="nl-BE" sz="3200" dirty="0" err="1" smtClean="0"/>
              <a:t>lpr</a:t>
            </a:r>
            <a:r>
              <a:rPr lang="nl-BE" sz="3200" dirty="0" smtClean="0"/>
              <a:t>, BXSB, and </a:t>
            </a:r>
            <a:r>
              <a:rPr lang="nl-BE" sz="3200" dirty="0" err="1" smtClean="0"/>
              <a:t>kd</a:t>
            </a:r>
            <a:r>
              <a:rPr lang="nl-BE" sz="3200" dirty="0" smtClean="0"/>
              <a:t>/</a:t>
            </a:r>
            <a:r>
              <a:rPr lang="nl-BE" sz="3200" dirty="0" err="1" smtClean="0"/>
              <a:t>kd</a:t>
            </a:r>
            <a:r>
              <a:rPr lang="en-US" sz="3200" dirty="0" smtClean="0"/>
              <a:t>) mice   </a:t>
            </a:r>
          </a:p>
          <a:p>
            <a:pPr marL="342900" indent="-342900">
              <a:spcBef>
                <a:spcPct val="20000"/>
              </a:spcBef>
              <a:buFont typeface="Arial" pitchFamily="34" charset="0"/>
              <a:buChar char="•"/>
            </a:pPr>
            <a:r>
              <a:rPr lang="en-US" sz="3200" dirty="0" smtClean="0"/>
              <a:t>Mechanism: CR reduces proliferation rate of lymphoid cells of the thymus, spleen, and mesenteric lymph nodes </a:t>
            </a:r>
          </a:p>
          <a:p>
            <a:pPr marL="342900" indent="-342900">
              <a:spcBef>
                <a:spcPct val="20000"/>
              </a:spcBef>
              <a:buFont typeface="Arial" pitchFamily="34" charset="0"/>
              <a:buChar char="•"/>
            </a:pPr>
            <a:endParaRPr kumimoji="0" lang="nl-B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P2584.WAV">
            <a:hlinkClick r:id="" action="ppaction://media"/>
          </p:cNvPr>
          <p:cNvPicPr>
            <a:picLocks noRot="1" noChangeAspect="1"/>
          </p:cNvPicPr>
          <p:nvPr>
            <a:wavAudioFile r:embed="rId1" name="~PP2584.WAV"/>
          </p:nvPr>
        </p:nvPicPr>
        <p:blipFill>
          <a:blip r:embed="rId5" cstate="print"/>
          <a:stretch>
            <a:fillRect/>
          </a:stretch>
        </p:blipFill>
        <p:spPr>
          <a:xfrm>
            <a:off x="8653463" y="6367463"/>
            <a:ext cx="304800" cy="304800"/>
          </a:xfrm>
          <a:prstGeom prst="rect">
            <a:avLst/>
          </a:prstGeom>
        </p:spPr>
      </p:pic>
    </p:spTree>
  </p:cSld>
  <p:clrMapOvr>
    <a:masterClrMapping/>
  </p:clrMapOvr>
  <p:transition advTm="106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nl-BE" sz="6000" b="1" dirty="0" err="1" smtClean="0">
                <a:solidFill>
                  <a:srgbClr val="0000FF"/>
                </a:solidFill>
              </a:rPr>
              <a:t>Risks</a:t>
            </a:r>
            <a:endParaRPr lang="nl-BE" sz="6000" b="1" dirty="0">
              <a:solidFill>
                <a:srgbClr val="0000FF"/>
              </a:solidFill>
            </a:endParaRPr>
          </a:p>
        </p:txBody>
      </p:sp>
      <p:pic>
        <p:nvPicPr>
          <p:cNvPr id="4" name="Tijdelijke aanduiding voor inhoud 3" descr="cell_c2c12.jpg"/>
          <p:cNvPicPr>
            <a:picLocks noGrp="1" noChangeAspect="1"/>
          </p:cNvPicPr>
          <p:nvPr>
            <p:ph idx="4294967295"/>
          </p:nvPr>
        </p:nvPicPr>
        <p:blipFill>
          <a:blip r:embed="rId4" cstate="print"/>
          <a:srcRect t="27061" b="48349"/>
          <a:stretch>
            <a:fillRect/>
          </a:stretch>
        </p:blipFill>
        <p:spPr>
          <a:xfrm rot="5400000">
            <a:off x="-2720851" y="2876550"/>
            <a:ext cx="6881813" cy="1081087"/>
          </a:xfrm>
        </p:spPr>
      </p:pic>
      <p:pic>
        <p:nvPicPr>
          <p:cNvPr id="6" name="~PP3683.WAV">
            <a:hlinkClick r:id="" action="ppaction://media"/>
          </p:cNvPr>
          <p:cNvPicPr>
            <a:picLocks noRot="1" noChangeAspect="1"/>
          </p:cNvPicPr>
          <p:nvPr>
            <a:wavAudioFile r:embed="rId1" name="~PP3683.WAV"/>
          </p:nvPr>
        </p:nvPicPr>
        <p:blipFill>
          <a:blip r:embed="rId5" cstate="print"/>
          <a:stretch>
            <a:fillRect/>
          </a:stretch>
        </p:blipFill>
        <p:spPr>
          <a:xfrm>
            <a:off x="8653463" y="6367463"/>
            <a:ext cx="304800" cy="304800"/>
          </a:xfrm>
          <a:prstGeom prst="rect">
            <a:avLst/>
          </a:prstGeom>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rgbClr val="009900"/>
                </a:solidFill>
              </a:rPr>
              <a:t>Hunger</a:t>
            </a:r>
            <a:endParaRPr lang="nl-BE" dirty="0">
              <a:solidFill>
                <a:srgbClr val="009900"/>
              </a:solidFill>
            </a:endParaRPr>
          </a:p>
        </p:txBody>
      </p:sp>
      <p:pic>
        <p:nvPicPr>
          <p:cNvPr id="4" name="Tijdelijke aanduiding voor inhoud 3" descr="cell_c2c12.jpg"/>
          <p:cNvPicPr>
            <a:picLocks noGrp="1" noChangeAspect="1"/>
          </p:cNvPicPr>
          <p:nvPr>
            <p:ph idx="1"/>
          </p:nvPr>
        </p:nvPicPr>
        <p:blipFill>
          <a:blip r:embed="rId4" cstate="print"/>
          <a:srcRect t="27061" b="48349"/>
          <a:stretch>
            <a:fillRect/>
          </a:stretch>
        </p:blipFill>
        <p:spPr>
          <a:xfrm rot="5400000">
            <a:off x="-2721211" y="2900722"/>
            <a:ext cx="6881565" cy="1080120"/>
          </a:xfrm>
        </p:spPr>
      </p:pic>
      <p:sp>
        <p:nvSpPr>
          <p:cNvPr id="5" name="Tijdelijke aanduiding voor inhoud 2"/>
          <p:cNvSpPr txBox="1">
            <a:spLocks/>
          </p:cNvSpPr>
          <p:nvPr/>
        </p:nvSpPr>
        <p:spPr>
          <a:xfrm>
            <a:off x="1331640" y="1556792"/>
            <a:ext cx="7643192" cy="504056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Restricted a</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nimals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show</a:t>
            </a:r>
            <a:r>
              <a:rPr kumimoji="0" lang="en-US" sz="3200" b="0" i="0" u="none" strike="noStrike" kern="1200" cap="none" spc="0" normalizeH="0" noProof="0" dirty="0" smtClean="0">
                <a:ln>
                  <a:noFill/>
                </a:ln>
                <a:solidFill>
                  <a:schemeClr val="tx1"/>
                </a:solidFill>
                <a:effectLst/>
                <a:uLnTx/>
                <a:uFillTx/>
                <a:latin typeface="+mn-lt"/>
                <a:ea typeface="+mn-ea"/>
                <a:cs typeface="+mn-cs"/>
              </a:rPr>
              <a:t> signs of hunger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Hunger depends on diet composition </a:t>
            </a:r>
            <a:r>
              <a:rPr lang="en-US" sz="3200" dirty="0" smtClean="0">
                <a:sym typeface="Wingdings" pitchFamily="2" charset="2"/>
              </a:rPr>
              <a:t> low calorie-dense diet </a:t>
            </a:r>
            <a:endParaRPr lang="en-US" sz="3200" dirty="0" smtClean="0"/>
          </a:p>
          <a:p>
            <a:pPr marL="342900" indent="-342900">
              <a:spcBef>
                <a:spcPct val="20000"/>
              </a:spcBef>
              <a:buFont typeface="Arial" pitchFamily="34" charset="0"/>
              <a:buChar char="•"/>
              <a:defRPr/>
            </a:pPr>
            <a:r>
              <a:rPr lang="en-US" sz="3200" dirty="0" smtClean="0"/>
              <a:t>A cross-sectional survey of 7356 adults in the US shows that those with a low energy-density diet had lower energy intakes even though they consumed more food by </a:t>
            </a:r>
            <a:r>
              <a:rPr lang="en-US" sz="3200" dirty="0" smtClean="0"/>
              <a:t>weight</a:t>
            </a:r>
          </a:p>
          <a:p>
            <a:pPr marL="342900" indent="-342900">
              <a:spcBef>
                <a:spcPct val="20000"/>
              </a:spcBef>
              <a:buFont typeface="Arial" pitchFamily="34" charset="0"/>
              <a:buChar char="•"/>
              <a:defRPr/>
            </a:pPr>
            <a:r>
              <a:rPr lang="en-US" sz="3200" dirty="0" smtClean="0"/>
              <a:t>However, the feeling of hunger itself might have health benefits. Hunger is caused by </a:t>
            </a:r>
            <a:r>
              <a:rPr lang="en-US" sz="3200" dirty="0" err="1" smtClean="0"/>
              <a:t>ghrelin</a:t>
            </a:r>
            <a:r>
              <a:rPr lang="en-US" sz="3200" dirty="0" smtClean="0"/>
              <a:t> but </a:t>
            </a:r>
            <a:r>
              <a:rPr lang="en-US" sz="3200" dirty="0" err="1" smtClean="0"/>
              <a:t>ghrelin</a:t>
            </a:r>
            <a:r>
              <a:rPr lang="en-US" sz="3200" dirty="0" smtClean="0"/>
              <a:t> also promotes memory and </a:t>
            </a:r>
            <a:r>
              <a:rPr lang="en-US" sz="3200" dirty="0" err="1" smtClean="0"/>
              <a:t>neurogenesis</a:t>
            </a:r>
            <a:r>
              <a:rPr lang="en-US" sz="3200" dirty="0" smtClean="0"/>
              <a:t>, inhibits </a:t>
            </a:r>
            <a:r>
              <a:rPr lang="en-US" sz="3200" dirty="0" err="1" smtClean="0"/>
              <a:t>NFκB</a:t>
            </a:r>
            <a:r>
              <a:rPr lang="en-US" sz="3200" dirty="0" smtClean="0"/>
              <a:t>, and improves immune function </a:t>
            </a:r>
          </a:p>
          <a:p>
            <a:pPr marL="342900" indent="-342900">
              <a:spcBef>
                <a:spcPct val="20000"/>
              </a:spcBef>
              <a:buFont typeface="Arial" pitchFamily="34" charset="0"/>
              <a:buChar char="•"/>
              <a:defRPr/>
            </a:pPr>
            <a:endParaRPr lang="en-US" sz="3200" dirty="0" smtClean="0"/>
          </a:p>
        </p:txBody>
      </p:sp>
      <p:pic>
        <p:nvPicPr>
          <p:cNvPr id="6" name="~PP4002.WAV">
            <a:hlinkClick r:id="" action="ppaction://media"/>
          </p:cNvPr>
          <p:cNvPicPr>
            <a:picLocks noRot="1" noChangeAspect="1"/>
          </p:cNvPicPr>
          <p:nvPr>
            <a:wavAudioFile r:embed="rId1" name="~PP4002.WAV"/>
          </p:nvPr>
        </p:nvPicPr>
        <p:blipFill>
          <a:blip r:embed="rId5" cstate="print"/>
          <a:stretch>
            <a:fillRect/>
          </a:stretch>
        </p:blipFill>
        <p:spPr>
          <a:xfrm>
            <a:off x="8653463" y="6367463"/>
            <a:ext cx="304800" cy="304800"/>
          </a:xfrm>
          <a:prstGeom prst="rect">
            <a:avLst/>
          </a:prstGeom>
        </p:spPr>
      </p:pic>
    </p:spTree>
  </p:cSld>
  <p:clrMapOvr>
    <a:masterClrMapping/>
  </p:clrMapOvr>
  <p:transition advTm="671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rgbClr val="009900"/>
                </a:solidFill>
              </a:rPr>
              <a:t>Osteoporosis</a:t>
            </a:r>
            <a:endParaRPr lang="nl-BE" dirty="0">
              <a:solidFill>
                <a:srgbClr val="009900"/>
              </a:solidFill>
            </a:endParaRPr>
          </a:p>
        </p:txBody>
      </p:sp>
      <p:pic>
        <p:nvPicPr>
          <p:cNvPr id="4" name="Tijdelijke aanduiding voor inhoud 3" descr="cell_c2c12.jpg"/>
          <p:cNvPicPr>
            <a:picLocks noGrp="1" noChangeAspect="1"/>
          </p:cNvPicPr>
          <p:nvPr>
            <p:ph idx="1"/>
          </p:nvPr>
        </p:nvPicPr>
        <p:blipFill>
          <a:blip r:embed="rId4" cstate="print"/>
          <a:srcRect t="27061" b="48349"/>
          <a:stretch>
            <a:fillRect/>
          </a:stretch>
        </p:blipFill>
        <p:spPr>
          <a:xfrm rot="5400000">
            <a:off x="-2721211" y="2900722"/>
            <a:ext cx="6881565" cy="1080120"/>
          </a:xfrm>
        </p:spPr>
      </p:pic>
      <p:sp>
        <p:nvSpPr>
          <p:cNvPr id="5" name="Tijdelijke aanduiding voor inhoud 2"/>
          <p:cNvSpPr txBox="1">
            <a:spLocks/>
          </p:cNvSpPr>
          <p:nvPr/>
        </p:nvSpPr>
        <p:spPr>
          <a:xfrm>
            <a:off x="1331640" y="1556792"/>
            <a:ext cx="7643192" cy="50405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CR causes bone loss and a decrease in bone mineral density in rodents and humans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35% CR in humans for between 3 and 20 years does not decrease bone quality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P710.WAV">
            <a:hlinkClick r:id="" action="ppaction://media"/>
          </p:cNvPr>
          <p:cNvPicPr>
            <a:picLocks noRot="1" noChangeAspect="1"/>
          </p:cNvPicPr>
          <p:nvPr>
            <a:wavAudioFile r:embed="rId1" name="~PP710.WAV"/>
          </p:nvPr>
        </p:nvPicPr>
        <p:blipFill>
          <a:blip r:embed="rId5" cstate="print"/>
          <a:stretch>
            <a:fillRect/>
          </a:stretch>
        </p:blipFill>
        <p:spPr>
          <a:xfrm>
            <a:off x="8653463" y="6367463"/>
            <a:ext cx="304800" cy="304800"/>
          </a:xfrm>
          <a:prstGeom prst="rect">
            <a:avLst/>
          </a:prstGeom>
        </p:spPr>
      </p:pic>
    </p:spTree>
  </p:cSld>
  <p:clrMapOvr>
    <a:masterClrMapping/>
  </p:clrMapOvr>
  <p:transition advTm="366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rgbClr val="009900"/>
                </a:solidFill>
              </a:rPr>
              <a:t>Susceptibility to infections </a:t>
            </a:r>
            <a:endParaRPr lang="en-US" dirty="0">
              <a:solidFill>
                <a:srgbClr val="009900"/>
              </a:solidFill>
            </a:endParaRPr>
          </a:p>
        </p:txBody>
      </p:sp>
      <p:pic>
        <p:nvPicPr>
          <p:cNvPr id="4" name="Tijdelijke aanduiding voor inhoud 3" descr="cell_c2c12.jpg"/>
          <p:cNvPicPr>
            <a:picLocks noGrp="1" noChangeAspect="1"/>
          </p:cNvPicPr>
          <p:nvPr>
            <p:ph idx="1"/>
          </p:nvPr>
        </p:nvPicPr>
        <p:blipFill>
          <a:blip r:embed="rId4" cstate="print"/>
          <a:srcRect t="27061" b="48349"/>
          <a:stretch>
            <a:fillRect/>
          </a:stretch>
        </p:blipFill>
        <p:spPr>
          <a:xfrm rot="5400000">
            <a:off x="-2721211" y="2900722"/>
            <a:ext cx="6881565" cy="1080120"/>
          </a:xfrm>
        </p:spPr>
      </p:pic>
      <p:sp>
        <p:nvSpPr>
          <p:cNvPr id="5" name="Tijdelijke aanduiding voor inhoud 2"/>
          <p:cNvSpPr txBox="1">
            <a:spLocks/>
          </p:cNvSpPr>
          <p:nvPr/>
        </p:nvSpPr>
        <p:spPr>
          <a:xfrm>
            <a:off x="1331640" y="1556792"/>
            <a:ext cx="7643192" cy="504056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CR in general has a beneficial effect on molecular and cellular immune-function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Only 3 studies with intact pathogens so far!  </a:t>
            </a:r>
          </a:p>
          <a:p>
            <a:pPr marL="342900" lvl="0" indent="-342900">
              <a:spcBef>
                <a:spcPct val="20000"/>
              </a:spcBef>
              <a:buFont typeface="Arial"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Moderate-term</a:t>
            </a:r>
            <a:r>
              <a:rPr kumimoji="0" lang="en-US" sz="3200" b="0" i="0" u="none" strike="noStrike" kern="1200" cap="none" spc="0" normalizeH="0" noProof="0" dirty="0" smtClean="0">
                <a:ln>
                  <a:noFill/>
                </a:ln>
                <a:solidFill>
                  <a:schemeClr val="tx1"/>
                </a:solidFill>
                <a:effectLst/>
                <a:uLnTx/>
                <a:uFillTx/>
                <a:latin typeface="+mn-lt"/>
                <a:ea typeface="+mn-ea"/>
                <a:cs typeface="+mn-cs"/>
              </a:rPr>
              <a:t> CR has little effect on </a:t>
            </a:r>
            <a:r>
              <a:rPr lang="en-US" sz="3200" dirty="0" smtClean="0"/>
              <a:t>d</a:t>
            </a:r>
            <a:r>
              <a:rPr kumimoji="0" lang="en-US" sz="3200" b="0" i="0" u="none" strike="noStrike" kern="1200" cap="none" spc="0" normalizeH="0" noProof="0" dirty="0" err="1" smtClean="0">
                <a:ln>
                  <a:noFill/>
                </a:ln>
                <a:solidFill>
                  <a:schemeClr val="tx1"/>
                </a:solidFill>
                <a:effectLst/>
                <a:uLnTx/>
                <a:uFillTx/>
                <a:latin typeface="+mn-lt"/>
                <a:ea typeface="+mn-ea"/>
                <a:cs typeface="+mn-cs"/>
              </a:rPr>
              <a:t>eath</a:t>
            </a:r>
            <a:r>
              <a:rPr kumimoji="0" lang="en-US" sz="3200" b="0" i="0" u="none" strike="noStrike" kern="1200" cap="none" spc="0" normalizeH="0" noProof="0" dirty="0" smtClean="0">
                <a:ln>
                  <a:noFill/>
                </a:ln>
                <a:solidFill>
                  <a:schemeClr val="tx1"/>
                </a:solidFill>
                <a:effectLst/>
                <a:uLnTx/>
                <a:uFillTx/>
                <a:latin typeface="+mn-lt"/>
                <a:ea typeface="+mn-ea"/>
                <a:cs typeface="+mn-cs"/>
              </a:rPr>
              <a:t> rate after bacterial, viral, and nematode infection while long-term</a:t>
            </a:r>
            <a:r>
              <a:rPr lang="en-US" sz="3200" dirty="0" smtClean="0"/>
              <a:t> CR increases the death rate</a:t>
            </a:r>
          </a:p>
          <a:p>
            <a:pPr marL="342900" lvl="0" indent="-342900">
              <a:spcBef>
                <a:spcPct val="20000"/>
              </a:spcBef>
              <a:buFont typeface="Arial" pitchFamily="34" charset="0"/>
              <a:buChar char="•"/>
              <a:defRPr/>
            </a:pPr>
            <a:r>
              <a:rPr lang="en-US" sz="3200" dirty="0" smtClean="0"/>
              <a:t>Anorexia nervosa (AN)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patients stay free from infections until</a:t>
            </a:r>
            <a:r>
              <a:rPr kumimoji="0" lang="en-US" sz="3200" b="0" i="0" u="none" strike="noStrike" kern="1200" cap="none" spc="0" normalizeH="0" noProof="0" dirty="0" smtClean="0">
                <a:ln>
                  <a:noFill/>
                </a:ln>
                <a:solidFill>
                  <a:schemeClr val="tx1"/>
                </a:solidFill>
                <a:effectLst/>
                <a:uLnTx/>
                <a:uFillTx/>
                <a:latin typeface="+mn-lt"/>
                <a:ea typeface="+mn-ea"/>
                <a:cs typeface="+mn-cs"/>
              </a:rPr>
              <a:t> late in the disease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P1313.WAV">
            <a:hlinkClick r:id="" action="ppaction://media"/>
          </p:cNvPr>
          <p:cNvPicPr>
            <a:picLocks noRot="1" noChangeAspect="1"/>
          </p:cNvPicPr>
          <p:nvPr>
            <a:wavAudioFile r:embed="rId1" name="~PP1313.WAV"/>
          </p:nvPr>
        </p:nvPicPr>
        <p:blipFill>
          <a:blip r:embed="rId5" cstate="print"/>
          <a:stretch>
            <a:fillRect/>
          </a:stretch>
        </p:blipFill>
        <p:spPr>
          <a:xfrm>
            <a:off x="8653463" y="6367463"/>
            <a:ext cx="304800" cy="304800"/>
          </a:xfrm>
          <a:prstGeom prst="rect">
            <a:avLst/>
          </a:prstGeom>
        </p:spPr>
      </p:pic>
    </p:spTree>
  </p:cSld>
  <p:clrMapOvr>
    <a:masterClrMapping/>
  </p:clrMapOvr>
  <p:transition advTm="905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009900"/>
                </a:solidFill>
              </a:rPr>
              <a:t>Libido </a:t>
            </a:r>
            <a:endParaRPr lang="nl-BE" dirty="0">
              <a:solidFill>
                <a:srgbClr val="009900"/>
              </a:solidFill>
            </a:endParaRPr>
          </a:p>
        </p:txBody>
      </p:sp>
      <p:pic>
        <p:nvPicPr>
          <p:cNvPr id="4" name="Tijdelijke aanduiding voor inhoud 3" descr="cell_c2c12.jpg"/>
          <p:cNvPicPr>
            <a:picLocks noGrp="1" noChangeAspect="1"/>
          </p:cNvPicPr>
          <p:nvPr>
            <p:ph idx="1"/>
          </p:nvPr>
        </p:nvPicPr>
        <p:blipFill>
          <a:blip r:embed="rId4" cstate="print"/>
          <a:srcRect t="27061" b="48349"/>
          <a:stretch>
            <a:fillRect/>
          </a:stretch>
        </p:blipFill>
        <p:spPr>
          <a:xfrm rot="5400000">
            <a:off x="-2721211" y="2900722"/>
            <a:ext cx="6881565" cy="1080120"/>
          </a:xfrm>
        </p:spPr>
      </p:pic>
      <p:sp>
        <p:nvSpPr>
          <p:cNvPr id="5" name="Tijdelijke aanduiding voor inhoud 2"/>
          <p:cNvSpPr txBox="1">
            <a:spLocks/>
          </p:cNvSpPr>
          <p:nvPr/>
        </p:nvSpPr>
        <p:spPr>
          <a:xfrm>
            <a:off x="1259632" y="1340768"/>
            <a:ext cx="7643192" cy="5040560"/>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300" dirty="0" smtClean="0"/>
              <a:t>Low libido has been reported in people who undergo voluntary calorie restriction or </a:t>
            </a:r>
            <a:r>
              <a:rPr lang="en-US" sz="3300" dirty="0" smtClean="0"/>
              <a:t>semi-starvation</a:t>
            </a:r>
          </a:p>
          <a:p>
            <a:pPr marL="342900" lvl="0" indent="-342900">
              <a:spcBef>
                <a:spcPct val="20000"/>
              </a:spcBef>
              <a:buFont typeface="Arial" pitchFamily="34" charset="0"/>
              <a:buChar char="•"/>
              <a:defRPr/>
            </a:pPr>
            <a:r>
              <a:rPr lang="en-US" sz="3300" dirty="0" smtClean="0"/>
              <a:t>Personal observation: this </a:t>
            </a:r>
            <a:r>
              <a:rPr lang="en-US" sz="3300" dirty="0" smtClean="0"/>
              <a:t>does </a:t>
            </a:r>
            <a:r>
              <a:rPr lang="en-US" sz="3300" dirty="0" smtClean="0"/>
              <a:t>not seem to occur in very </a:t>
            </a:r>
            <a:r>
              <a:rPr lang="en-US" sz="3300" dirty="0" smtClean="0"/>
              <a:t>young people</a:t>
            </a:r>
            <a:r>
              <a:rPr lang="en-US" sz="3300" dirty="0" smtClean="0"/>
              <a:t> </a:t>
            </a:r>
            <a:endParaRPr lang="en-US" sz="33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300" dirty="0" smtClean="0"/>
              <a:t>Low </a:t>
            </a:r>
            <a:r>
              <a:rPr lang="en-US" sz="3300" dirty="0" smtClean="0"/>
              <a:t>libido is caused by low </a:t>
            </a:r>
            <a:r>
              <a:rPr lang="en-US" sz="3300" dirty="0" smtClean="0"/>
              <a:t>hormone </a:t>
            </a:r>
            <a:r>
              <a:rPr lang="en-US" sz="3300" dirty="0" smtClean="0"/>
              <a:t>levels (</a:t>
            </a:r>
            <a:r>
              <a:rPr lang="en-US" sz="3300" dirty="0" err="1" smtClean="0"/>
              <a:t>leptin</a:t>
            </a:r>
            <a:r>
              <a:rPr lang="en-US" sz="3300" dirty="0" smtClean="0"/>
              <a:t> and </a:t>
            </a:r>
            <a:r>
              <a:rPr lang="en-US" sz="3300" dirty="0" smtClean="0"/>
              <a:t>testosterone</a:t>
            </a:r>
            <a:r>
              <a:rPr lang="en-US" sz="3300" dirty="0" smtClean="0"/>
              <a:t>) and </a:t>
            </a:r>
            <a:endParaRPr lang="en-US" sz="33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en-US" sz="3300" dirty="0" smtClean="0"/>
              <a:t> </a:t>
            </a:r>
            <a:r>
              <a:rPr lang="en-US" sz="3300" dirty="0" smtClean="0"/>
              <a:t>    psychological stress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300" dirty="0" err="1" smtClean="0"/>
              <a:t>Leptin</a:t>
            </a:r>
            <a:r>
              <a:rPr lang="en-US" sz="3300" dirty="0" smtClean="0"/>
              <a:t> </a:t>
            </a:r>
            <a:r>
              <a:rPr lang="en-US" sz="3300" dirty="0" smtClean="0"/>
              <a:t>administration </a:t>
            </a:r>
            <a:r>
              <a:rPr lang="en-US" sz="3300" dirty="0" smtClean="0"/>
              <a:t>attenuated</a:t>
            </a:r>
          </a:p>
          <a:p>
            <a:pPr marL="342900" marR="0" lvl="0" indent="-342900" algn="l" defTabSz="914400" rtl="0" eaLnBrk="1" fontAlgn="auto" latinLnBrk="0" hangingPunct="1">
              <a:lnSpc>
                <a:spcPct val="100000"/>
              </a:lnSpc>
              <a:spcBef>
                <a:spcPct val="20000"/>
              </a:spcBef>
              <a:spcAft>
                <a:spcPts val="0"/>
              </a:spcAft>
              <a:buClrTx/>
              <a:buSzTx/>
              <a:tabLst/>
              <a:defRPr/>
            </a:pPr>
            <a:r>
              <a:rPr lang="en-US" sz="3300" dirty="0" smtClean="0"/>
              <a:t> </a:t>
            </a:r>
            <a:r>
              <a:rPr lang="en-US" sz="3300" dirty="0" smtClean="0"/>
              <a:t>   </a:t>
            </a:r>
            <a:r>
              <a:rPr lang="en-US" sz="3300" dirty="0" smtClean="0"/>
              <a:t>the food restriction-induced </a:t>
            </a:r>
            <a:endParaRPr lang="en-US" sz="33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en-US" sz="3300" dirty="0" smtClean="0"/>
              <a:t> </a:t>
            </a:r>
            <a:r>
              <a:rPr lang="en-US" sz="3300" dirty="0" smtClean="0"/>
              <a:t>   reduction </a:t>
            </a:r>
            <a:r>
              <a:rPr lang="en-US" sz="3300" dirty="0" smtClean="0"/>
              <a:t>in sex in </a:t>
            </a:r>
            <a:r>
              <a:rPr lang="nl-BE" sz="3300" dirty="0" err="1" smtClean="0"/>
              <a:t>female</a:t>
            </a:r>
            <a:r>
              <a:rPr lang="nl-BE" sz="3300" dirty="0" smtClean="0"/>
              <a:t> </a:t>
            </a:r>
            <a:r>
              <a:rPr lang="nl-BE" sz="3300" dirty="0" err="1" smtClean="0"/>
              <a:t>Syrian</a:t>
            </a:r>
            <a:endParaRPr lang="nl-BE" sz="33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BE" sz="3300" dirty="0" smtClean="0"/>
              <a:t> </a:t>
            </a:r>
            <a:r>
              <a:rPr lang="nl-BE" sz="3300" dirty="0" smtClean="0"/>
              <a:t>   hamsters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B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6804248" y="3600071"/>
            <a:ext cx="2088232" cy="2872828"/>
          </a:xfrm>
          <a:prstGeom prst="rect">
            <a:avLst/>
          </a:prstGeom>
          <a:noFill/>
          <a:ln w="9525">
            <a:noFill/>
            <a:miter lim="800000"/>
            <a:headEnd/>
            <a:tailEnd/>
          </a:ln>
        </p:spPr>
      </p:pic>
      <p:sp>
        <p:nvSpPr>
          <p:cNvPr id="6" name="Rechthoek 5"/>
          <p:cNvSpPr/>
          <p:nvPr/>
        </p:nvSpPr>
        <p:spPr>
          <a:xfrm>
            <a:off x="4605193" y="6488668"/>
            <a:ext cx="4538807" cy="369332"/>
          </a:xfrm>
          <a:prstGeom prst="rect">
            <a:avLst/>
          </a:prstGeom>
        </p:spPr>
        <p:txBody>
          <a:bodyPr wrap="none">
            <a:spAutoFit/>
          </a:bodyPr>
          <a:lstStyle/>
          <a:p>
            <a:r>
              <a:rPr lang="nl-BE" dirty="0" smtClean="0"/>
              <a:t>Schneider </a:t>
            </a:r>
            <a:r>
              <a:rPr lang="nl-BE" i="1" dirty="0" smtClean="0"/>
              <a:t>et al. </a:t>
            </a:r>
            <a:r>
              <a:rPr lang="nl-BE" i="1" dirty="0" err="1" smtClean="0"/>
              <a:t>Horm</a:t>
            </a:r>
            <a:r>
              <a:rPr lang="nl-BE" i="1" dirty="0" smtClean="0"/>
              <a:t> </a:t>
            </a:r>
            <a:r>
              <a:rPr lang="nl-BE" i="1" dirty="0" err="1" smtClean="0"/>
              <a:t>Behav</a:t>
            </a:r>
            <a:r>
              <a:rPr lang="nl-BE" i="1" dirty="0" smtClean="0"/>
              <a:t> 2007; 51: 513-27 </a:t>
            </a:r>
            <a:endParaRPr lang="nl-BE" dirty="0"/>
          </a:p>
        </p:txBody>
      </p:sp>
      <p:pic>
        <p:nvPicPr>
          <p:cNvPr id="7" name="~PP3061.WAV">
            <a:hlinkClick r:id="" action="ppaction://media"/>
          </p:cNvPr>
          <p:cNvPicPr>
            <a:picLocks noRot="1" noChangeAspect="1"/>
          </p:cNvPicPr>
          <p:nvPr>
            <a:wavAudioFile r:embed="rId1" name="~PP3061.WAV"/>
          </p:nvPr>
        </p:nvPicPr>
        <p:blipFill>
          <a:blip r:embed="rId6" cstate="print"/>
          <a:stretch>
            <a:fillRect/>
          </a:stretch>
        </p:blipFill>
        <p:spPr>
          <a:xfrm>
            <a:off x="8653463" y="6367463"/>
            <a:ext cx="304800" cy="304800"/>
          </a:xfrm>
          <a:prstGeom prst="rect">
            <a:avLst/>
          </a:prstGeom>
        </p:spPr>
      </p:pic>
    </p:spTree>
  </p:cSld>
  <p:clrMapOvr>
    <a:masterClrMapping/>
  </p:clrMapOvr>
  <p:transition advTm="450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rgbClr val="009900"/>
                </a:solidFill>
              </a:rPr>
              <a:t>Fertility</a:t>
            </a:r>
            <a:r>
              <a:rPr lang="nl-BE" dirty="0" smtClean="0">
                <a:solidFill>
                  <a:srgbClr val="009900"/>
                </a:solidFill>
              </a:rPr>
              <a:t> </a:t>
            </a:r>
            <a:endParaRPr lang="nl-BE" dirty="0">
              <a:solidFill>
                <a:srgbClr val="009900"/>
              </a:solidFill>
            </a:endParaRPr>
          </a:p>
        </p:txBody>
      </p:sp>
      <p:pic>
        <p:nvPicPr>
          <p:cNvPr id="4" name="Tijdelijke aanduiding voor inhoud 3" descr="cell_c2c12.jpg"/>
          <p:cNvPicPr>
            <a:picLocks noGrp="1" noChangeAspect="1"/>
          </p:cNvPicPr>
          <p:nvPr>
            <p:ph idx="1"/>
          </p:nvPr>
        </p:nvPicPr>
        <p:blipFill>
          <a:blip r:embed="rId4" cstate="print"/>
          <a:srcRect t="27061" b="48349"/>
          <a:stretch>
            <a:fillRect/>
          </a:stretch>
        </p:blipFill>
        <p:spPr>
          <a:xfrm rot="5400000">
            <a:off x="-2721211" y="2900722"/>
            <a:ext cx="6881565" cy="1080120"/>
          </a:xfrm>
        </p:spPr>
      </p:pic>
      <p:sp>
        <p:nvSpPr>
          <p:cNvPr id="5" name="Tijdelijke aanduiding voor inhoud 2"/>
          <p:cNvSpPr txBox="1">
            <a:spLocks/>
          </p:cNvSpPr>
          <p:nvPr/>
        </p:nvSpPr>
        <p:spPr>
          <a:xfrm>
            <a:off x="1259632" y="1556792"/>
            <a:ext cx="7643192" cy="5040560"/>
          </a:xfrm>
          <a:prstGeom prst="rect">
            <a:avLst/>
          </a:prstGeom>
        </p:spPr>
        <p:txBody>
          <a:bodyPr vert="horz" lIns="91440" tIns="45720" rIns="91440" bIns="45720" rtlCol="0">
            <a:normAutofit fontScale="85000" lnSpcReduction="10000"/>
          </a:bodyPr>
          <a:lstStyle/>
          <a:p>
            <a:pPr marL="342900" indent="-342900">
              <a:spcBef>
                <a:spcPct val="20000"/>
              </a:spcBef>
              <a:buFont typeface="Arial" pitchFamily="34" charset="0"/>
              <a:buChar char="•"/>
              <a:defRPr/>
            </a:pPr>
            <a:r>
              <a:rPr lang="en-US" sz="3200" dirty="0" smtClean="0"/>
              <a:t>CR increases age of sexual maturation</a:t>
            </a:r>
          </a:p>
          <a:p>
            <a:pPr marL="342900" indent="-342900">
              <a:spcBef>
                <a:spcPct val="20000"/>
              </a:spcBef>
              <a:buFont typeface="Arial" pitchFamily="34" charset="0"/>
              <a:buChar char="•"/>
              <a:defRPr/>
            </a:pPr>
            <a:r>
              <a:rPr lang="en-US" sz="3200" dirty="0" smtClean="0"/>
              <a:t>Fertility </a:t>
            </a:r>
            <a:r>
              <a:rPr lang="en-US" sz="3200" dirty="0" smtClean="0"/>
              <a:t>is reduced in rodents under </a:t>
            </a:r>
            <a:r>
              <a:rPr lang="en-US" sz="3200" dirty="0" smtClean="0"/>
              <a:t>CR</a:t>
            </a:r>
          </a:p>
          <a:p>
            <a:pPr marL="342900" indent="-342900">
              <a:spcBef>
                <a:spcPct val="20000"/>
              </a:spcBef>
              <a:buFont typeface="Arial" pitchFamily="34" charset="0"/>
              <a:buChar char="•"/>
              <a:defRPr/>
            </a:pPr>
            <a:r>
              <a:rPr lang="en-US" sz="3200" dirty="0" smtClean="0"/>
              <a:t>During starvation (WWI and II, anorexia nervosa): </a:t>
            </a:r>
            <a:r>
              <a:rPr lang="en-US" sz="3200" dirty="0" err="1" smtClean="0"/>
              <a:t>amenorrhoea</a:t>
            </a:r>
            <a:r>
              <a:rPr lang="en-US" sz="3200" dirty="0" smtClean="0"/>
              <a:t> (= absence </a:t>
            </a:r>
            <a:r>
              <a:rPr lang="en-US" sz="3200" dirty="0" smtClean="0"/>
              <a:t>of a menstrual period in a woman of reproductive </a:t>
            </a:r>
            <a:r>
              <a:rPr lang="en-US" sz="3200" dirty="0" smtClean="0"/>
              <a:t>age)</a:t>
            </a:r>
            <a:endParaRPr lang="en-US" sz="3200" dirty="0" smtClean="0"/>
          </a:p>
          <a:p>
            <a:pPr marL="342900" indent="-342900">
              <a:spcBef>
                <a:spcPct val="20000"/>
              </a:spcBef>
              <a:buFont typeface="Arial" pitchFamily="34" charset="0"/>
              <a:buChar char="•"/>
              <a:defRPr/>
            </a:pPr>
            <a:r>
              <a:rPr lang="en-US" sz="3200" dirty="0" smtClean="0"/>
              <a:t>After returning to AL intake the reproductive performance is increased</a:t>
            </a:r>
          </a:p>
          <a:p>
            <a:pPr marL="342900" indent="-342900">
              <a:spcBef>
                <a:spcPct val="20000"/>
              </a:spcBef>
              <a:buFont typeface="Arial" pitchFamily="34" charset="0"/>
              <a:buChar char="•"/>
              <a:defRPr/>
            </a:pPr>
            <a:r>
              <a:rPr lang="en-US" sz="3200" dirty="0" smtClean="0"/>
              <a:t>40% CR protected egg cells from age-related increases in </a:t>
            </a:r>
            <a:r>
              <a:rPr lang="en-US" sz="3200" dirty="0" err="1" smtClean="0"/>
              <a:t>aneuploidy</a:t>
            </a:r>
            <a:r>
              <a:rPr lang="en-US" sz="3200" dirty="0" smtClean="0"/>
              <a:t>, chromosomal misalignment on the metaphase plate, meiotic spindle abnormalities and mitochondrial dysfunction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B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P1196.WAV">
            <a:hlinkClick r:id="" action="ppaction://media"/>
          </p:cNvPr>
          <p:cNvPicPr>
            <a:picLocks noRot="1" noChangeAspect="1"/>
          </p:cNvPicPr>
          <p:nvPr>
            <a:wavAudioFile r:embed="rId1" name="~PP1196.WAV"/>
          </p:nvPr>
        </p:nvPicPr>
        <p:blipFill>
          <a:blip r:embed="rId5" cstate="print"/>
          <a:stretch>
            <a:fillRect/>
          </a:stretch>
        </p:blipFill>
        <p:spPr>
          <a:xfrm>
            <a:off x="8653463" y="6367463"/>
            <a:ext cx="304800" cy="304800"/>
          </a:xfrm>
          <a:prstGeom prst="rect">
            <a:avLst/>
          </a:prstGeom>
        </p:spPr>
      </p:pic>
    </p:spTree>
  </p:cSld>
  <p:clrMapOvr>
    <a:masterClrMapping/>
  </p:clrMapOvr>
  <p:transition advTm="675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a:solidFill>
                  <a:srgbClr val="009900"/>
                </a:solidFill>
              </a:rPr>
              <a:t>Amyotrophic</a:t>
            </a:r>
            <a:r>
              <a:rPr lang="nl-BE" dirty="0">
                <a:solidFill>
                  <a:srgbClr val="009900"/>
                </a:solidFill>
              </a:rPr>
              <a:t> </a:t>
            </a:r>
            <a:r>
              <a:rPr lang="nl-BE" dirty="0" err="1">
                <a:solidFill>
                  <a:srgbClr val="009900"/>
                </a:solidFill>
              </a:rPr>
              <a:t>lateral</a:t>
            </a:r>
            <a:r>
              <a:rPr lang="nl-BE" dirty="0">
                <a:solidFill>
                  <a:srgbClr val="009900"/>
                </a:solidFill>
              </a:rPr>
              <a:t> </a:t>
            </a:r>
            <a:r>
              <a:rPr lang="nl-BE" dirty="0" err="1" smtClean="0">
                <a:solidFill>
                  <a:srgbClr val="009900"/>
                </a:solidFill>
              </a:rPr>
              <a:t>sclerosis</a:t>
            </a:r>
            <a:endParaRPr lang="nl-BE" dirty="0">
              <a:solidFill>
                <a:srgbClr val="009900"/>
              </a:solidFill>
            </a:endParaRPr>
          </a:p>
        </p:txBody>
      </p:sp>
      <p:pic>
        <p:nvPicPr>
          <p:cNvPr id="4" name="Tijdelijke aanduiding voor inhoud 3" descr="cell_c2c12.jpg"/>
          <p:cNvPicPr>
            <a:picLocks noGrp="1" noChangeAspect="1"/>
          </p:cNvPicPr>
          <p:nvPr>
            <p:ph idx="1"/>
          </p:nvPr>
        </p:nvPicPr>
        <p:blipFill>
          <a:blip r:embed="rId4" cstate="print"/>
          <a:srcRect t="27061" b="48349"/>
          <a:stretch>
            <a:fillRect/>
          </a:stretch>
        </p:blipFill>
        <p:spPr>
          <a:xfrm rot="5400000">
            <a:off x="-2721211" y="2900722"/>
            <a:ext cx="6881565" cy="1080120"/>
          </a:xfrm>
        </p:spPr>
      </p:pic>
      <p:sp>
        <p:nvSpPr>
          <p:cNvPr id="5" name="Tijdelijke aanduiding voor inhoud 2"/>
          <p:cNvSpPr txBox="1">
            <a:spLocks/>
          </p:cNvSpPr>
          <p:nvPr/>
        </p:nvSpPr>
        <p:spPr>
          <a:xfrm>
            <a:off x="1259632" y="1556792"/>
            <a:ext cx="7643192" cy="5040560"/>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r>
              <a:rPr lang="en-US" sz="3200" dirty="0" smtClean="0"/>
              <a:t>No benefit from CR on disease onset and progression in a SOD</a:t>
            </a:r>
            <a:r>
              <a:rPr lang="en-US" sz="3200" baseline="30000" dirty="0" smtClean="0"/>
              <a:t>G93A </a:t>
            </a:r>
            <a:r>
              <a:rPr lang="en-US" sz="3200" dirty="0" smtClean="0"/>
              <a:t>mice model (1999)</a:t>
            </a:r>
          </a:p>
          <a:p>
            <a:pPr marL="342900" lvl="0" indent="-342900">
              <a:spcBef>
                <a:spcPct val="20000"/>
              </a:spcBef>
              <a:buFont typeface="Arial" pitchFamily="34" charset="0"/>
              <a:buChar char="•"/>
              <a:defRPr/>
            </a:pPr>
            <a:r>
              <a:rPr kumimoji="0" lang="en-US" sz="3200" i="0" u="none" strike="noStrike" kern="1200" cap="none" spc="0" normalizeH="0" baseline="0" noProof="0" dirty="0" smtClean="0">
                <a:ln>
                  <a:noFill/>
                </a:ln>
                <a:solidFill>
                  <a:schemeClr val="tx1"/>
                </a:solidFill>
                <a:effectLst/>
                <a:uLnTx/>
                <a:uFillTx/>
                <a:latin typeface="+mn-lt"/>
                <a:ea typeface="+mn-ea"/>
                <a:cs typeface="+mn-cs"/>
              </a:rPr>
              <a:t>CR shortens life span of</a:t>
            </a:r>
            <a:r>
              <a:rPr kumimoji="0" lang="en-US" sz="3200" i="0" u="none" strike="noStrike" kern="1200" cap="none" spc="0" normalizeH="0" noProof="0" dirty="0" smtClean="0">
                <a:ln>
                  <a:noFill/>
                </a:ln>
                <a:solidFill>
                  <a:schemeClr val="tx1"/>
                </a:solidFill>
                <a:effectLst/>
                <a:uLnTx/>
                <a:uFillTx/>
                <a:latin typeface="+mn-lt"/>
                <a:ea typeface="+mn-ea"/>
                <a:cs typeface="+mn-cs"/>
              </a:rPr>
              <a:t> </a:t>
            </a:r>
            <a:r>
              <a:rPr lang="en-US" sz="3200" dirty="0" smtClean="0"/>
              <a:t>SOD</a:t>
            </a:r>
            <a:r>
              <a:rPr lang="en-US" sz="3200" baseline="30000" dirty="0" smtClean="0"/>
              <a:t>G93A </a:t>
            </a:r>
            <a:r>
              <a:rPr lang="en-US" sz="3200" dirty="0" smtClean="0"/>
              <a:t>mice model (2010) </a:t>
            </a:r>
          </a:p>
          <a:p>
            <a:pPr marL="342900" lvl="0" indent="-342900">
              <a:spcBef>
                <a:spcPct val="20000"/>
              </a:spcBef>
              <a:buFont typeface="Arial" pitchFamily="34" charset="0"/>
              <a:buChar char="•"/>
              <a:defRPr/>
            </a:pPr>
            <a:r>
              <a:rPr kumimoji="0" lang="en-US" sz="3200" i="0" u="none" strike="noStrike" kern="1200" cap="none" spc="0" normalizeH="0" baseline="0" noProof="0" dirty="0" err="1" smtClean="0">
                <a:ln>
                  <a:noFill/>
                </a:ln>
                <a:solidFill>
                  <a:schemeClr val="tx1"/>
                </a:solidFill>
                <a:effectLst/>
                <a:uLnTx/>
                <a:uFillTx/>
                <a:latin typeface="+mn-lt"/>
                <a:ea typeface="+mn-ea"/>
                <a:cs typeface="+mn-cs"/>
              </a:rPr>
              <a:t>Metformin</a:t>
            </a:r>
            <a:r>
              <a:rPr kumimoji="0" lang="en-US" sz="3200" i="0" u="none" strike="noStrike" kern="1200" cap="none" spc="0" normalizeH="0" baseline="0" noProof="0" dirty="0" smtClean="0">
                <a:ln>
                  <a:noFill/>
                </a:ln>
                <a:solidFill>
                  <a:schemeClr val="tx1"/>
                </a:solidFill>
                <a:effectLst/>
                <a:uLnTx/>
                <a:uFillTx/>
                <a:latin typeface="+mn-lt"/>
                <a:ea typeface="+mn-ea"/>
                <a:cs typeface="+mn-cs"/>
              </a:rPr>
              <a:t> (CR mimetic) has no benefit and is</a:t>
            </a:r>
            <a:r>
              <a:rPr kumimoji="0" lang="en-US" sz="3200" i="0" u="none" strike="noStrike" kern="1200" cap="none" spc="0" normalizeH="0" noProof="0" dirty="0" smtClean="0">
                <a:ln>
                  <a:noFill/>
                </a:ln>
                <a:solidFill>
                  <a:schemeClr val="tx1"/>
                </a:solidFill>
                <a:effectLst/>
                <a:uLnTx/>
                <a:uFillTx/>
                <a:latin typeface="+mn-lt"/>
                <a:ea typeface="+mn-ea"/>
                <a:cs typeface="+mn-cs"/>
              </a:rPr>
              <a:t> even disadvantageous in female </a:t>
            </a:r>
            <a:r>
              <a:rPr lang="en-US" sz="3200" dirty="0" smtClean="0"/>
              <a:t>SOD</a:t>
            </a:r>
            <a:r>
              <a:rPr lang="en-US" sz="3200" baseline="30000" dirty="0" smtClean="0"/>
              <a:t>G93A </a:t>
            </a:r>
            <a:r>
              <a:rPr lang="en-US" sz="3200" dirty="0" smtClean="0"/>
              <a:t>mice (2011) </a:t>
            </a:r>
            <a:endParaRPr kumimoji="0" lang="en-US" sz="320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P3666.WAV">
            <a:hlinkClick r:id="" action="ppaction://media"/>
          </p:cNvPr>
          <p:cNvPicPr>
            <a:picLocks noRot="1" noChangeAspect="1"/>
          </p:cNvPicPr>
          <p:nvPr>
            <a:wavAudioFile r:embed="rId1" name="~PP3666.WAV"/>
          </p:nvPr>
        </p:nvPicPr>
        <p:blipFill>
          <a:blip r:embed="rId5" cstate="print"/>
          <a:stretch>
            <a:fillRect/>
          </a:stretch>
        </p:blipFill>
        <p:spPr>
          <a:xfrm>
            <a:off x="8653463" y="6367463"/>
            <a:ext cx="304800" cy="304800"/>
          </a:xfrm>
          <a:prstGeom prst="rect">
            <a:avLst/>
          </a:prstGeom>
        </p:spPr>
      </p:pic>
    </p:spTree>
  </p:cSld>
  <p:clrMapOvr>
    <a:masterClrMapping/>
  </p:clrMapOvr>
  <p:transition advTm="432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rgbClr val="009900"/>
                </a:solidFill>
              </a:rPr>
              <a:t>References</a:t>
            </a:r>
            <a:endParaRPr lang="nl-BE" dirty="0">
              <a:solidFill>
                <a:srgbClr val="009900"/>
              </a:solidFill>
            </a:endParaRPr>
          </a:p>
        </p:txBody>
      </p:sp>
      <p:sp>
        <p:nvSpPr>
          <p:cNvPr id="3" name="Tijdelijke aanduiding voor inhoud 2"/>
          <p:cNvSpPr>
            <a:spLocks noGrp="1"/>
          </p:cNvSpPr>
          <p:nvPr>
            <p:ph idx="1"/>
          </p:nvPr>
        </p:nvSpPr>
        <p:spPr>
          <a:xfrm>
            <a:off x="1187624" y="1600200"/>
            <a:ext cx="7499176" cy="4925144"/>
          </a:xfrm>
        </p:spPr>
        <p:txBody>
          <a:bodyPr>
            <a:normAutofit fontScale="70000" lnSpcReduction="20000"/>
          </a:bodyPr>
          <a:lstStyle/>
          <a:p>
            <a:r>
              <a:rPr lang="en-US" dirty="0" err="1" smtClean="0"/>
              <a:t>Speakman</a:t>
            </a:r>
            <a:r>
              <a:rPr lang="en-US" dirty="0" smtClean="0"/>
              <a:t> JR, Mitchell SE. Caloric restriction. Mol Aspects Med 2011 [in press]. </a:t>
            </a:r>
          </a:p>
          <a:p>
            <a:r>
              <a:rPr lang="en-US" dirty="0" err="1" smtClean="0"/>
              <a:t>Spindler</a:t>
            </a:r>
            <a:r>
              <a:rPr lang="en-US" dirty="0" smtClean="0"/>
              <a:t> </a:t>
            </a:r>
            <a:r>
              <a:rPr lang="en-US" dirty="0" smtClean="0"/>
              <a:t>SR. Caloric restriction: from soup to nuts. Ageing Res Rev, 2010, 9: 324-53. </a:t>
            </a:r>
          </a:p>
          <a:p>
            <a:r>
              <a:rPr lang="en-US" dirty="0" err="1" smtClean="0"/>
              <a:t>Mair</a:t>
            </a:r>
            <a:r>
              <a:rPr lang="en-US" dirty="0" smtClean="0"/>
              <a:t> </a:t>
            </a:r>
            <a:r>
              <a:rPr lang="en-US" dirty="0" smtClean="0"/>
              <a:t>W, </a:t>
            </a:r>
            <a:r>
              <a:rPr lang="en-US" dirty="0" err="1" smtClean="0"/>
              <a:t>Dillin</a:t>
            </a:r>
            <a:r>
              <a:rPr lang="en-US" dirty="0" smtClean="0"/>
              <a:t> A. Aging and survival: the genetics of life span extension by dietary restriction. Ann Rev </a:t>
            </a:r>
            <a:r>
              <a:rPr lang="en-US" dirty="0" err="1" smtClean="0"/>
              <a:t>Biochem</a:t>
            </a:r>
            <a:r>
              <a:rPr lang="en-US" dirty="0" smtClean="0"/>
              <a:t> 2008; 77: 727-54. </a:t>
            </a:r>
          </a:p>
          <a:p>
            <a:r>
              <a:rPr lang="en-US" dirty="0" smtClean="0"/>
              <a:t>Merry </a:t>
            </a:r>
            <a:r>
              <a:rPr lang="en-US" dirty="0" smtClean="0"/>
              <a:t>BJ. Molecular mechanisms linking calorie restriction and longevity. </a:t>
            </a:r>
            <a:r>
              <a:rPr lang="en-US" dirty="0" err="1" smtClean="0"/>
              <a:t>Int</a:t>
            </a:r>
            <a:r>
              <a:rPr lang="en-US" dirty="0" smtClean="0"/>
              <a:t> J </a:t>
            </a:r>
            <a:r>
              <a:rPr lang="en-US" dirty="0" err="1" smtClean="0"/>
              <a:t>Biochem</a:t>
            </a:r>
            <a:r>
              <a:rPr lang="en-US" dirty="0" smtClean="0"/>
              <a:t> Cell </a:t>
            </a:r>
            <a:r>
              <a:rPr lang="en-US" dirty="0" err="1" smtClean="0"/>
              <a:t>Biol</a:t>
            </a:r>
            <a:r>
              <a:rPr lang="en-US" dirty="0" smtClean="0"/>
              <a:t> 2002; 34: 1340-54 </a:t>
            </a:r>
          </a:p>
          <a:p>
            <a:r>
              <a:rPr lang="en-US" dirty="0" smtClean="0"/>
              <a:t>Longo </a:t>
            </a:r>
            <a:r>
              <a:rPr lang="en-US" dirty="0" smtClean="0"/>
              <a:t>VD, Fontana L. Calorie restriction and cancer prevention: metabolic and molecular mechanisms. Trends </a:t>
            </a:r>
            <a:r>
              <a:rPr lang="en-US" dirty="0" err="1" smtClean="0"/>
              <a:t>Pharmacol</a:t>
            </a:r>
            <a:r>
              <a:rPr lang="en-US" dirty="0" smtClean="0"/>
              <a:t> </a:t>
            </a:r>
            <a:r>
              <a:rPr lang="en-US" dirty="0" err="1" smtClean="0"/>
              <a:t>Sci</a:t>
            </a:r>
            <a:r>
              <a:rPr lang="en-US" dirty="0" smtClean="0"/>
              <a:t> 2009; 31: 89-98. </a:t>
            </a:r>
          </a:p>
          <a:p>
            <a:r>
              <a:rPr lang="en-US" dirty="0" smtClean="0"/>
              <a:t>Fontana </a:t>
            </a:r>
            <a:r>
              <a:rPr lang="en-US" dirty="0" smtClean="0"/>
              <a:t>L, Partridge L, Longo VD. Extending healthy life span—from yeast to humans. Science 2010; 328: 321-8. </a:t>
            </a:r>
          </a:p>
          <a:p>
            <a:r>
              <a:rPr lang="nl-BE" dirty="0" err="1" smtClean="0"/>
              <a:t>Holloszy</a:t>
            </a:r>
            <a:r>
              <a:rPr lang="nl-BE" dirty="0" smtClean="0"/>
              <a:t> </a:t>
            </a:r>
            <a:r>
              <a:rPr lang="nl-BE" dirty="0" smtClean="0"/>
              <a:t>JO, </a:t>
            </a:r>
            <a:r>
              <a:rPr lang="nl-BE" dirty="0" err="1" smtClean="0"/>
              <a:t>Fontana</a:t>
            </a:r>
            <a:r>
              <a:rPr lang="nl-BE" dirty="0" smtClean="0"/>
              <a:t> L. </a:t>
            </a:r>
            <a:r>
              <a:rPr lang="nl-BE" dirty="0" err="1" smtClean="0"/>
              <a:t>Caloric</a:t>
            </a:r>
            <a:r>
              <a:rPr lang="nl-BE" dirty="0" smtClean="0"/>
              <a:t> </a:t>
            </a:r>
            <a:r>
              <a:rPr lang="nl-BE" dirty="0" err="1" smtClean="0"/>
              <a:t>restriction</a:t>
            </a:r>
            <a:r>
              <a:rPr lang="nl-BE" dirty="0" smtClean="0"/>
              <a:t> in </a:t>
            </a:r>
            <a:r>
              <a:rPr lang="nl-BE" dirty="0" err="1" smtClean="0"/>
              <a:t>humans</a:t>
            </a:r>
            <a:r>
              <a:rPr lang="nl-BE" dirty="0" smtClean="0"/>
              <a:t>. </a:t>
            </a:r>
            <a:r>
              <a:rPr lang="nl-BE" dirty="0" err="1" smtClean="0"/>
              <a:t>Exp</a:t>
            </a:r>
            <a:r>
              <a:rPr lang="nl-BE" dirty="0" smtClean="0"/>
              <a:t> </a:t>
            </a:r>
            <a:r>
              <a:rPr lang="nl-BE" dirty="0" err="1" smtClean="0"/>
              <a:t>Gerontol</a:t>
            </a:r>
            <a:r>
              <a:rPr lang="nl-BE" dirty="0" smtClean="0"/>
              <a:t> 2007; 42: 709-12. </a:t>
            </a:r>
          </a:p>
        </p:txBody>
      </p:sp>
      <p:pic>
        <p:nvPicPr>
          <p:cNvPr id="4" name="Tijdelijke aanduiding voor inhoud 3" descr="cell_c2c12.jpg"/>
          <p:cNvPicPr>
            <a:picLocks noChangeAspect="1"/>
          </p:cNvPicPr>
          <p:nvPr/>
        </p:nvPicPr>
        <p:blipFill>
          <a:blip r:embed="rId4" cstate="print"/>
          <a:srcRect t="27061" b="48349"/>
          <a:stretch>
            <a:fillRect/>
          </a:stretch>
        </p:blipFill>
        <p:spPr>
          <a:xfrm rot="5400000">
            <a:off x="-2721211" y="2900722"/>
            <a:ext cx="6881565" cy="1080120"/>
          </a:xfrm>
          <a:prstGeom prst="rect">
            <a:avLst/>
          </a:prstGeom>
        </p:spPr>
      </p:pic>
      <p:pic>
        <p:nvPicPr>
          <p:cNvPr id="5" name="~PP4008.WAV">
            <a:hlinkClick r:id="" action="ppaction://media"/>
          </p:cNvPr>
          <p:cNvPicPr>
            <a:picLocks noRot="1" noChangeAspect="1"/>
          </p:cNvPicPr>
          <p:nvPr>
            <a:wavAudioFile r:embed="rId1" name="~PP4008.WAV"/>
          </p:nvPr>
        </p:nvPicPr>
        <p:blipFill>
          <a:blip r:embed="rId5" cstate="print"/>
          <a:stretch>
            <a:fillRect/>
          </a:stretch>
        </p:blipFill>
        <p:spPr>
          <a:xfrm>
            <a:off x="8653463" y="6367463"/>
            <a:ext cx="304800" cy="304800"/>
          </a:xfrm>
          <a:prstGeom prst="rect">
            <a:avLst/>
          </a:prstGeom>
        </p:spPr>
      </p:pic>
    </p:spTree>
  </p:cSld>
  <p:clrMapOvr>
    <a:masterClrMapping/>
  </p:clrMapOvr>
  <p:transition advTm="84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cell_c2c12.jpg"/>
          <p:cNvPicPr>
            <a:picLocks noGrp="1" noChangeAspect="1"/>
          </p:cNvPicPr>
          <p:nvPr>
            <p:ph idx="4294967295"/>
          </p:nvPr>
        </p:nvPicPr>
        <p:blipFill>
          <a:blip r:embed="rId4" cstate="print"/>
          <a:srcRect t="27061" b="48349"/>
          <a:stretch>
            <a:fillRect/>
          </a:stretch>
        </p:blipFill>
        <p:spPr>
          <a:xfrm rot="5400000">
            <a:off x="-2720851" y="2900363"/>
            <a:ext cx="6881813" cy="1081087"/>
          </a:xfrm>
        </p:spPr>
      </p:pic>
      <p:sp>
        <p:nvSpPr>
          <p:cNvPr id="5" name="Titel 4"/>
          <p:cNvSpPr>
            <a:spLocks noGrp="1"/>
          </p:cNvSpPr>
          <p:nvPr>
            <p:ph type="ctrTitle"/>
          </p:nvPr>
        </p:nvSpPr>
        <p:spPr/>
        <p:txBody>
          <a:bodyPr>
            <a:normAutofit/>
          </a:bodyPr>
          <a:lstStyle/>
          <a:p>
            <a:r>
              <a:rPr lang="nl-BE" sz="6000" b="1" dirty="0" err="1" smtClean="0">
                <a:solidFill>
                  <a:srgbClr val="0000FF"/>
                </a:solidFill>
              </a:rPr>
              <a:t>Benefits</a:t>
            </a:r>
            <a:r>
              <a:rPr lang="nl-BE" sz="6000" b="1" dirty="0" smtClean="0">
                <a:solidFill>
                  <a:srgbClr val="0000FF"/>
                </a:solidFill>
              </a:rPr>
              <a:t> </a:t>
            </a:r>
            <a:endParaRPr lang="nl-BE" sz="6000" b="1" dirty="0">
              <a:solidFill>
                <a:srgbClr val="0000FF"/>
              </a:solidFill>
            </a:endParaRPr>
          </a:p>
        </p:txBody>
      </p:sp>
      <p:pic>
        <p:nvPicPr>
          <p:cNvPr id="10" name="~PP2984.WAV">
            <a:hlinkClick r:id="" action="ppaction://media"/>
          </p:cNvPr>
          <p:cNvPicPr>
            <a:picLocks noRot="1" noChangeAspect="1"/>
          </p:cNvPicPr>
          <p:nvPr>
            <a:wavAudioFile r:embed="rId1" name="~PP2984.WAV"/>
          </p:nvPr>
        </p:nvPicPr>
        <p:blipFill>
          <a:blip r:embed="rId5" cstate="print"/>
          <a:stretch>
            <a:fillRect/>
          </a:stretch>
        </p:blipFill>
        <p:spPr>
          <a:xfrm>
            <a:off x="8653463" y="6436568"/>
            <a:ext cx="304800" cy="304800"/>
          </a:xfrm>
          <a:prstGeom prst="rect">
            <a:avLst/>
          </a:prstGeom>
        </p:spPr>
      </p:pic>
    </p:spTree>
  </p:cSld>
  <p:clrMapOvr>
    <a:masterClrMapping/>
  </p:clrMapOvr>
  <p:transition advTm="22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cell_c2c12.jpg"/>
          <p:cNvPicPr>
            <a:picLocks noGrp="1" noChangeAspect="1"/>
          </p:cNvPicPr>
          <p:nvPr>
            <p:ph idx="1"/>
          </p:nvPr>
        </p:nvPicPr>
        <p:blipFill>
          <a:blip r:embed="rId4" cstate="print"/>
          <a:srcRect t="27061" b="48349"/>
          <a:stretch>
            <a:fillRect/>
          </a:stretch>
        </p:blipFill>
        <p:spPr>
          <a:xfrm rot="5400000">
            <a:off x="-2721211" y="2900722"/>
            <a:ext cx="6881565" cy="1080120"/>
          </a:xfrm>
        </p:spPr>
      </p:pic>
      <p:sp>
        <p:nvSpPr>
          <p:cNvPr id="2" name="Titel 1"/>
          <p:cNvSpPr>
            <a:spLocks noGrp="1"/>
          </p:cNvSpPr>
          <p:nvPr>
            <p:ph type="title"/>
          </p:nvPr>
        </p:nvSpPr>
        <p:spPr>
          <a:xfrm>
            <a:off x="611560" y="260648"/>
            <a:ext cx="8229600" cy="1143000"/>
          </a:xfrm>
        </p:spPr>
        <p:txBody>
          <a:bodyPr/>
          <a:lstStyle/>
          <a:p>
            <a:r>
              <a:rPr lang="en-US" dirty="0" smtClean="0">
                <a:solidFill>
                  <a:srgbClr val="009900"/>
                </a:solidFill>
              </a:rPr>
              <a:t>Life span extension: obviously</a:t>
            </a:r>
            <a:endParaRPr lang="en-US" dirty="0">
              <a:solidFill>
                <a:srgbClr val="009900"/>
              </a:solidFill>
            </a:endParaRPr>
          </a:p>
        </p:txBody>
      </p:sp>
      <p:sp>
        <p:nvSpPr>
          <p:cNvPr id="5" name="Tijdelijke aanduiding voor inhoud 2"/>
          <p:cNvSpPr txBox="1">
            <a:spLocks/>
          </p:cNvSpPr>
          <p:nvPr/>
        </p:nvSpPr>
        <p:spPr>
          <a:xfrm>
            <a:off x="1331640" y="1484784"/>
            <a:ext cx="7643192" cy="5040560"/>
          </a:xfrm>
          <a:prstGeom prst="rect">
            <a:avLst/>
          </a:prstGeom>
        </p:spPr>
        <p:txBody>
          <a:bodyPr vert="horz" lIns="91440" tIns="45720" rIns="91440" bIns="45720" rtlCol="0">
            <a:normAutofit lnSpcReduction="10000"/>
          </a:bodyPr>
          <a:lstStyle/>
          <a:p>
            <a:pPr marL="342900" indent="-342900">
              <a:spcBef>
                <a:spcPct val="20000"/>
              </a:spcBef>
              <a:buFont typeface="Arial" pitchFamily="34" charset="0"/>
              <a:buChar char="•"/>
              <a:defRPr/>
            </a:pPr>
            <a:r>
              <a:rPr lang="en-US" sz="3200" dirty="0" smtClean="0"/>
              <a:t>E. coli, yeast, water striders, rotifers, C. </a:t>
            </a:r>
            <a:r>
              <a:rPr lang="en-US" sz="3200" dirty="0" err="1" smtClean="0"/>
              <a:t>elegans</a:t>
            </a:r>
            <a:r>
              <a:rPr lang="en-US" sz="3200" dirty="0" smtClean="0"/>
              <a:t>, </a:t>
            </a:r>
            <a:r>
              <a:rPr lang="en-US" sz="3200" dirty="0" err="1" smtClean="0"/>
              <a:t>mosquitos</a:t>
            </a:r>
            <a:r>
              <a:rPr lang="en-US" sz="3200" dirty="0" smtClean="0"/>
              <a:t>, </a:t>
            </a:r>
            <a:r>
              <a:rPr lang="en-US" sz="3200" i="1" dirty="0" smtClean="0"/>
              <a:t>Drosophila</a:t>
            </a:r>
            <a:r>
              <a:rPr lang="en-US" sz="3200" dirty="0" smtClean="0"/>
              <a:t>, spiders, mice, rats, hamsters, guinea pigs, fish, and dogs </a:t>
            </a:r>
          </a:p>
          <a:p>
            <a:pPr marL="342900" indent="-342900">
              <a:spcBef>
                <a:spcPct val="20000"/>
              </a:spcBef>
              <a:buFont typeface="Arial" pitchFamily="34" charset="0"/>
              <a:buChar char="•"/>
              <a:defRPr/>
            </a:pPr>
            <a:r>
              <a:rPr lang="en-US" sz="3200" dirty="0" smtClean="0"/>
              <a:t>Increase in survival in monkeys</a:t>
            </a:r>
          </a:p>
          <a:p>
            <a:pPr marL="342900" indent="-342900">
              <a:spcBef>
                <a:spcPct val="20000"/>
              </a:spcBef>
              <a:buFont typeface="Arial" pitchFamily="34" charset="0"/>
              <a:buChar char="•"/>
              <a:defRPr/>
            </a:pPr>
            <a:r>
              <a:rPr lang="en-US" sz="3200" dirty="0" smtClean="0"/>
              <a:t>But not in: </a:t>
            </a:r>
            <a:r>
              <a:rPr lang="en-US" sz="3200" i="1" dirty="0" err="1" smtClean="0"/>
              <a:t>Musca</a:t>
            </a:r>
            <a:r>
              <a:rPr lang="en-US" sz="3200" i="1" dirty="0" smtClean="0"/>
              <a:t> </a:t>
            </a:r>
            <a:r>
              <a:rPr lang="en-US" sz="3200" i="1" dirty="0" err="1" smtClean="0"/>
              <a:t>domestica</a:t>
            </a:r>
            <a:r>
              <a:rPr lang="en-US" sz="3200" i="1" dirty="0" smtClean="0"/>
              <a:t> </a:t>
            </a:r>
            <a:r>
              <a:rPr lang="en-US" sz="3200" dirty="0" smtClean="0"/>
              <a:t>(house fly), </a:t>
            </a:r>
            <a:r>
              <a:rPr lang="en-US" sz="3200" i="1" dirty="0" err="1" smtClean="0"/>
              <a:t>Ceratitis</a:t>
            </a:r>
            <a:r>
              <a:rPr lang="en-US" sz="3200" i="1" dirty="0" smtClean="0"/>
              <a:t> </a:t>
            </a:r>
            <a:r>
              <a:rPr lang="en-US" sz="3200" i="1" dirty="0" err="1" smtClean="0"/>
              <a:t>capitata</a:t>
            </a:r>
            <a:r>
              <a:rPr lang="en-US" sz="3200" i="1" dirty="0" smtClean="0"/>
              <a:t> </a:t>
            </a:r>
            <a:r>
              <a:rPr lang="en-US" sz="3200" dirty="0" smtClean="0"/>
              <a:t>(</a:t>
            </a:r>
            <a:r>
              <a:rPr lang="nl-BE" sz="3200" dirty="0" err="1" smtClean="0"/>
              <a:t>Mediterranean</a:t>
            </a:r>
            <a:r>
              <a:rPr lang="nl-BE" sz="3200" dirty="0" smtClean="0"/>
              <a:t> fruit </a:t>
            </a:r>
            <a:r>
              <a:rPr lang="nl-BE" sz="3200" dirty="0" err="1" smtClean="0"/>
              <a:t>fly</a:t>
            </a:r>
            <a:r>
              <a:rPr lang="en-US" sz="3200" dirty="0" smtClean="0"/>
              <a:t>), </a:t>
            </a:r>
            <a:r>
              <a:rPr lang="en-US" sz="3200" i="1" dirty="0" err="1" smtClean="0"/>
              <a:t>Speyeria</a:t>
            </a:r>
            <a:r>
              <a:rPr lang="en-US" sz="3200" i="1" dirty="0" smtClean="0"/>
              <a:t> </a:t>
            </a:r>
            <a:r>
              <a:rPr lang="en-US" sz="3200" i="1" dirty="0" err="1" smtClean="0"/>
              <a:t>mormonia</a:t>
            </a:r>
            <a:r>
              <a:rPr lang="en-US" sz="3200" i="1" dirty="0" smtClean="0"/>
              <a:t> </a:t>
            </a:r>
            <a:r>
              <a:rPr lang="en-US" sz="3200" dirty="0" smtClean="0"/>
              <a:t>(</a:t>
            </a:r>
            <a:r>
              <a:rPr lang="nl-BE" sz="3200" dirty="0" err="1" smtClean="0"/>
              <a:t>Mormon</a:t>
            </a:r>
            <a:r>
              <a:rPr lang="nl-BE" sz="3200" dirty="0" smtClean="0"/>
              <a:t> </a:t>
            </a:r>
            <a:r>
              <a:rPr lang="nl-BE" sz="3200" dirty="0" err="1" smtClean="0"/>
              <a:t>Fritillary</a:t>
            </a:r>
            <a:r>
              <a:rPr lang="en-US" sz="3200" dirty="0" smtClean="0"/>
              <a:t>)</a:t>
            </a:r>
            <a:r>
              <a:rPr lang="en-US" sz="3200" i="1" dirty="0" smtClean="0"/>
              <a:t>,</a:t>
            </a:r>
            <a:r>
              <a:rPr lang="en-US" sz="3200" dirty="0" smtClean="0"/>
              <a:t> </a:t>
            </a:r>
            <a:r>
              <a:rPr lang="en-US" sz="3200" dirty="0" smtClean="0"/>
              <a:t>and in some water striders (</a:t>
            </a:r>
            <a:r>
              <a:rPr lang="en-US" sz="3200" i="1" dirty="0" err="1" smtClean="0"/>
              <a:t>Gerris</a:t>
            </a:r>
            <a:r>
              <a:rPr lang="en-US" sz="3200" i="1" dirty="0" smtClean="0"/>
              <a:t> sp.</a:t>
            </a:r>
            <a:r>
              <a:rPr lang="en-US" sz="3200" dirty="0" smtClean="0"/>
              <a:t>) and </a:t>
            </a:r>
            <a:r>
              <a:rPr lang="en-US" sz="3200" dirty="0" smtClean="0"/>
              <a:t>rotifers </a:t>
            </a:r>
            <a:endParaRPr lang="en-US" sz="3200" dirty="0" smtClean="0"/>
          </a:p>
          <a:p>
            <a:pPr marL="342900" indent="-342900">
              <a:spcBef>
                <a:spcPct val="20000"/>
              </a:spcBef>
              <a:buFont typeface="Arial" pitchFamily="34" charset="0"/>
              <a:buChar char="•"/>
              <a:defRPr/>
            </a:pPr>
            <a:endParaRPr lang="nl-BE"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B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P3280.WAV">
            <a:hlinkClick r:id="" action="ppaction://media"/>
          </p:cNvPr>
          <p:cNvPicPr>
            <a:picLocks noRot="1" noChangeAspect="1"/>
          </p:cNvPicPr>
          <p:nvPr>
            <a:wavAudioFile r:embed="rId1" name="~PP3280.WAV"/>
          </p:nvPr>
        </p:nvPicPr>
        <p:blipFill>
          <a:blip r:embed="rId5" cstate="print"/>
          <a:stretch>
            <a:fillRect/>
          </a:stretch>
        </p:blipFill>
        <p:spPr>
          <a:xfrm>
            <a:off x="8653463" y="6367463"/>
            <a:ext cx="304800" cy="304800"/>
          </a:xfrm>
          <a:prstGeom prst="rect">
            <a:avLst/>
          </a:prstGeom>
        </p:spPr>
      </p:pic>
    </p:spTree>
  </p:cSld>
  <p:clrMapOvr>
    <a:masterClrMapping/>
  </p:clrMapOvr>
  <p:transition advTm="541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cell_c2c12.jpg"/>
          <p:cNvPicPr>
            <a:picLocks noGrp="1" noChangeAspect="1"/>
          </p:cNvPicPr>
          <p:nvPr>
            <p:ph idx="1"/>
          </p:nvPr>
        </p:nvPicPr>
        <p:blipFill>
          <a:blip r:embed="rId4" cstate="print"/>
          <a:srcRect t="27061" b="48349"/>
          <a:stretch>
            <a:fillRect/>
          </a:stretch>
        </p:blipFill>
        <p:spPr>
          <a:xfrm rot="5400000">
            <a:off x="-2721211" y="2900722"/>
            <a:ext cx="6881565" cy="1080120"/>
          </a:xfrm>
        </p:spPr>
      </p:pic>
      <p:sp>
        <p:nvSpPr>
          <p:cNvPr id="2" name="Titel 1"/>
          <p:cNvSpPr>
            <a:spLocks noGrp="1"/>
          </p:cNvSpPr>
          <p:nvPr>
            <p:ph type="title"/>
          </p:nvPr>
        </p:nvSpPr>
        <p:spPr>
          <a:xfrm>
            <a:off x="611560" y="188640"/>
            <a:ext cx="8229600" cy="1143000"/>
          </a:xfrm>
        </p:spPr>
        <p:txBody>
          <a:bodyPr/>
          <a:lstStyle/>
          <a:p>
            <a:r>
              <a:rPr lang="nl-BE" dirty="0" smtClean="0">
                <a:solidFill>
                  <a:srgbClr val="009900"/>
                </a:solidFill>
              </a:rPr>
              <a:t>Life span </a:t>
            </a:r>
            <a:r>
              <a:rPr lang="nl-BE" dirty="0" err="1" smtClean="0">
                <a:solidFill>
                  <a:srgbClr val="009900"/>
                </a:solidFill>
              </a:rPr>
              <a:t>extension</a:t>
            </a:r>
            <a:r>
              <a:rPr lang="nl-BE" dirty="0" smtClean="0">
                <a:solidFill>
                  <a:srgbClr val="009900"/>
                </a:solidFill>
              </a:rPr>
              <a:t>: </a:t>
            </a:r>
            <a:r>
              <a:rPr lang="nl-BE" dirty="0" err="1" smtClean="0">
                <a:solidFill>
                  <a:srgbClr val="009900"/>
                </a:solidFill>
              </a:rPr>
              <a:t>obviously</a:t>
            </a:r>
            <a:endParaRPr lang="nl-BE" dirty="0">
              <a:solidFill>
                <a:srgbClr val="009900"/>
              </a:solidFill>
            </a:endParaRPr>
          </a:p>
        </p:txBody>
      </p:sp>
      <p:sp>
        <p:nvSpPr>
          <p:cNvPr id="5" name="Tijdelijke aanduiding voor inhoud 2"/>
          <p:cNvSpPr txBox="1">
            <a:spLocks/>
          </p:cNvSpPr>
          <p:nvPr/>
        </p:nvSpPr>
        <p:spPr>
          <a:xfrm>
            <a:off x="1043608" y="1556792"/>
            <a:ext cx="7643192" cy="50405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B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Afbeelding 5" descr="scan004.jpg"/>
          <p:cNvPicPr>
            <a:picLocks noChangeAspect="1"/>
          </p:cNvPicPr>
          <p:nvPr/>
        </p:nvPicPr>
        <p:blipFill>
          <a:blip r:embed="rId5" cstate="print"/>
          <a:stretch>
            <a:fillRect/>
          </a:stretch>
        </p:blipFill>
        <p:spPr>
          <a:xfrm>
            <a:off x="1475656" y="1124744"/>
            <a:ext cx="6731046" cy="5256584"/>
          </a:xfrm>
          <a:prstGeom prst="rect">
            <a:avLst/>
          </a:prstGeom>
        </p:spPr>
      </p:pic>
      <p:sp>
        <p:nvSpPr>
          <p:cNvPr id="7" name="Tekstvak 6"/>
          <p:cNvSpPr txBox="1"/>
          <p:nvPr/>
        </p:nvSpPr>
        <p:spPr>
          <a:xfrm>
            <a:off x="1835696" y="6488668"/>
            <a:ext cx="6494727" cy="369332"/>
          </a:xfrm>
          <a:prstGeom prst="rect">
            <a:avLst/>
          </a:prstGeom>
          <a:noFill/>
        </p:spPr>
        <p:txBody>
          <a:bodyPr wrap="none" rtlCol="0">
            <a:spAutoFit/>
          </a:bodyPr>
          <a:lstStyle/>
          <a:p>
            <a:r>
              <a:rPr lang="nl-BE" dirty="0" err="1" smtClean="0"/>
              <a:t>From</a:t>
            </a:r>
            <a:r>
              <a:rPr lang="nl-BE" dirty="0" smtClean="0"/>
              <a:t>: </a:t>
            </a:r>
            <a:r>
              <a:rPr lang="nl-BE" dirty="0" err="1" smtClean="0"/>
              <a:t>Weindruch</a:t>
            </a:r>
            <a:r>
              <a:rPr lang="nl-BE" dirty="0" smtClean="0"/>
              <a:t> and </a:t>
            </a:r>
            <a:r>
              <a:rPr lang="nl-BE" dirty="0" err="1" smtClean="0"/>
              <a:t>Walford</a:t>
            </a:r>
            <a:r>
              <a:rPr lang="nl-BE" dirty="0" smtClean="0"/>
              <a:t>, </a:t>
            </a:r>
            <a:r>
              <a:rPr lang="nl-BE" dirty="0" smtClean="0"/>
              <a:t>Charles C Thomas, </a:t>
            </a:r>
            <a:r>
              <a:rPr lang="nl-BE" dirty="0" err="1" smtClean="0"/>
              <a:t>Springfield</a:t>
            </a:r>
            <a:r>
              <a:rPr lang="nl-BE" dirty="0" smtClean="0"/>
              <a:t>,</a:t>
            </a:r>
            <a:r>
              <a:rPr lang="nl-BE" dirty="0" smtClean="0"/>
              <a:t> </a:t>
            </a:r>
            <a:r>
              <a:rPr lang="nl-BE" dirty="0" smtClean="0"/>
              <a:t>1988</a:t>
            </a:r>
            <a:endParaRPr lang="nl-BE" dirty="0"/>
          </a:p>
        </p:txBody>
      </p:sp>
      <p:pic>
        <p:nvPicPr>
          <p:cNvPr id="8" name="~PP984.WAV">
            <a:hlinkClick r:id="" action="ppaction://media"/>
          </p:cNvPr>
          <p:cNvPicPr>
            <a:picLocks noRot="1" noChangeAspect="1"/>
          </p:cNvPicPr>
          <p:nvPr>
            <a:wavAudioFile r:embed="rId1" name="~PP984.WAV"/>
          </p:nvPr>
        </p:nvPicPr>
        <p:blipFill>
          <a:blip r:embed="rId6" cstate="print"/>
          <a:stretch>
            <a:fillRect/>
          </a:stretch>
        </p:blipFill>
        <p:spPr>
          <a:xfrm>
            <a:off x="8653463" y="6367463"/>
            <a:ext cx="304800" cy="304800"/>
          </a:xfrm>
          <a:prstGeom prst="rect">
            <a:avLst/>
          </a:prstGeom>
        </p:spPr>
      </p:pic>
    </p:spTree>
  </p:cSld>
  <p:clrMapOvr>
    <a:masterClrMapping/>
  </p:clrMapOvr>
  <p:transition advTm="108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cell_c2c12.jpg"/>
          <p:cNvPicPr>
            <a:picLocks noGrp="1" noChangeAspect="1"/>
          </p:cNvPicPr>
          <p:nvPr>
            <p:ph idx="1"/>
          </p:nvPr>
        </p:nvPicPr>
        <p:blipFill>
          <a:blip r:embed="rId4" cstate="print"/>
          <a:srcRect t="27061" b="48349"/>
          <a:stretch>
            <a:fillRect/>
          </a:stretch>
        </p:blipFill>
        <p:spPr>
          <a:xfrm rot="5400000">
            <a:off x="-2721211" y="2900722"/>
            <a:ext cx="6881565" cy="1080120"/>
          </a:xfrm>
        </p:spPr>
      </p:pic>
      <p:sp>
        <p:nvSpPr>
          <p:cNvPr id="2" name="Titel 1"/>
          <p:cNvSpPr>
            <a:spLocks noGrp="1"/>
          </p:cNvSpPr>
          <p:nvPr>
            <p:ph type="title"/>
          </p:nvPr>
        </p:nvSpPr>
        <p:spPr/>
        <p:txBody>
          <a:bodyPr/>
          <a:lstStyle/>
          <a:p>
            <a:r>
              <a:rPr lang="nl-BE" dirty="0" err="1" smtClean="0">
                <a:solidFill>
                  <a:srgbClr val="009900"/>
                </a:solidFill>
              </a:rPr>
              <a:t>Insulin</a:t>
            </a:r>
            <a:r>
              <a:rPr lang="nl-BE" dirty="0" smtClean="0">
                <a:solidFill>
                  <a:srgbClr val="009900"/>
                </a:solidFill>
              </a:rPr>
              <a:t> </a:t>
            </a:r>
            <a:r>
              <a:rPr lang="nl-BE" dirty="0" err="1" smtClean="0">
                <a:solidFill>
                  <a:srgbClr val="009900"/>
                </a:solidFill>
              </a:rPr>
              <a:t>resistance</a:t>
            </a:r>
            <a:endParaRPr lang="nl-BE" dirty="0">
              <a:solidFill>
                <a:srgbClr val="009900"/>
              </a:solidFill>
            </a:endParaRPr>
          </a:p>
        </p:txBody>
      </p:sp>
      <p:sp>
        <p:nvSpPr>
          <p:cNvPr id="5" name="Tijdelijke aanduiding voor inhoud 2"/>
          <p:cNvSpPr txBox="1">
            <a:spLocks/>
          </p:cNvSpPr>
          <p:nvPr/>
        </p:nvSpPr>
        <p:spPr>
          <a:xfrm>
            <a:off x="1259632" y="1484784"/>
            <a:ext cx="7643192" cy="504056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noProof="0" dirty="0" smtClean="0"/>
              <a:t>Type 2 diabetes: 20% of Americans aged 60 to 75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noProof="0" dirty="0" smtClean="0"/>
              <a:t>CR restored hepatic insulin sensitivity in 18 month old rats to levels of 4 month old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noProof="0" dirty="0" smtClean="0"/>
              <a:t>Reason: CR decreases visceral fat (VF)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dirty="0" smtClean="0">
                <a:ln>
                  <a:noFill/>
                </a:ln>
                <a:solidFill>
                  <a:schemeClr val="tx1"/>
                </a:solidFill>
                <a:effectLst/>
                <a:uLnTx/>
                <a:uFillTx/>
                <a:latin typeface="+mn-lt"/>
                <a:ea typeface="+mn-ea"/>
                <a:cs typeface="+mn-cs"/>
              </a:rPr>
              <a:t>Surgical removal of VF improved</a:t>
            </a:r>
            <a:r>
              <a:rPr kumimoji="0" lang="en-US" sz="3200" b="0" i="0" u="none" strike="noStrike" kern="1200" cap="none" spc="0" normalizeH="0" dirty="0" smtClean="0">
                <a:ln>
                  <a:noFill/>
                </a:ln>
                <a:solidFill>
                  <a:schemeClr val="tx1"/>
                </a:solidFill>
                <a:effectLst/>
                <a:uLnTx/>
                <a:uFillTx/>
                <a:latin typeface="+mn-lt"/>
                <a:ea typeface="+mn-ea"/>
                <a:cs typeface="+mn-cs"/>
              </a:rPr>
              <a:t> hepatic insulin action by more than </a:t>
            </a:r>
            <a:r>
              <a:rPr kumimoji="0" lang="en-US" sz="3200" b="0" i="0" u="none" strike="noStrike" kern="1200" cap="none" spc="0" normalizeH="0" dirty="0" smtClean="0">
                <a:ln>
                  <a:noFill/>
                </a:ln>
                <a:solidFill>
                  <a:schemeClr val="tx1"/>
                </a:solidFill>
                <a:effectLst/>
                <a:uLnTx/>
                <a:uFillTx/>
                <a:latin typeface="+mn-lt"/>
                <a:ea typeface="+mn-ea"/>
                <a:cs typeface="+mn-cs"/>
              </a:rPr>
              <a:t>2-fold</a:t>
            </a:r>
          </a:p>
          <a:p>
            <a:pPr marL="342900" lvl="0" indent="-342900">
              <a:spcBef>
                <a:spcPct val="20000"/>
              </a:spcBef>
              <a:buFont typeface="Arial" pitchFamily="34" charset="0"/>
              <a:buChar char="•"/>
              <a:defRPr/>
            </a:pPr>
            <a:r>
              <a:rPr lang="en-US" sz="3200" dirty="0" smtClean="0"/>
              <a:t>Quick improvement in </a:t>
            </a:r>
            <a:r>
              <a:rPr lang="en-US" sz="3200" dirty="0" smtClean="0"/>
              <a:t>insulin sensitivity after gastric </a:t>
            </a:r>
            <a:r>
              <a:rPr lang="en-US" sz="3200" dirty="0" smtClean="0"/>
              <a:t>bypass (often within 10 days)  </a:t>
            </a: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In obese people 8 weeks of severe CR (600 kcal/day) reversed type 2 diabetes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P1035.WAV">
            <a:hlinkClick r:id="" action="ppaction://media"/>
          </p:cNvPr>
          <p:cNvPicPr>
            <a:picLocks noRot="1" noChangeAspect="1"/>
          </p:cNvPicPr>
          <p:nvPr>
            <a:wavAudioFile r:embed="rId1" name="~PP1035.WAV"/>
          </p:nvPr>
        </p:nvPicPr>
        <p:blipFill>
          <a:blip r:embed="rId5" cstate="print"/>
          <a:stretch>
            <a:fillRect/>
          </a:stretch>
        </p:blipFill>
        <p:spPr>
          <a:xfrm>
            <a:off x="8653463" y="6381328"/>
            <a:ext cx="304800" cy="304800"/>
          </a:xfrm>
          <a:prstGeom prst="rect">
            <a:avLst/>
          </a:prstGeom>
        </p:spPr>
      </p:pic>
    </p:spTree>
  </p:cSld>
  <p:clrMapOvr>
    <a:masterClrMapping/>
  </p:clrMapOvr>
  <p:transition advTm="742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rgbClr val="009900"/>
                </a:solidFill>
              </a:rPr>
              <a:t>Cardiovascular disease </a:t>
            </a:r>
            <a:endParaRPr lang="en-US" dirty="0">
              <a:solidFill>
                <a:srgbClr val="009900"/>
              </a:solidFill>
            </a:endParaRPr>
          </a:p>
        </p:txBody>
      </p:sp>
      <p:pic>
        <p:nvPicPr>
          <p:cNvPr id="4" name="Tijdelijke aanduiding voor inhoud 3" descr="cell_c2c12.jpg"/>
          <p:cNvPicPr>
            <a:picLocks noGrp="1" noChangeAspect="1"/>
          </p:cNvPicPr>
          <p:nvPr>
            <p:ph idx="1"/>
          </p:nvPr>
        </p:nvPicPr>
        <p:blipFill>
          <a:blip r:embed="rId4" cstate="print"/>
          <a:srcRect t="27061" b="48349"/>
          <a:stretch>
            <a:fillRect/>
          </a:stretch>
        </p:blipFill>
        <p:spPr>
          <a:xfrm rot="5400000">
            <a:off x="-2721211" y="2900722"/>
            <a:ext cx="6881565" cy="1080120"/>
          </a:xfrm>
        </p:spPr>
      </p:pic>
      <p:sp>
        <p:nvSpPr>
          <p:cNvPr id="5" name="Tijdelijke aanduiding voor inhoud 2"/>
          <p:cNvSpPr txBox="1">
            <a:spLocks/>
          </p:cNvSpPr>
          <p:nvPr/>
        </p:nvSpPr>
        <p:spPr>
          <a:xfrm>
            <a:off x="1259632" y="1556792"/>
            <a:ext cx="7643192" cy="5040560"/>
          </a:xfrm>
          <a:prstGeom prst="rect">
            <a:avLst/>
          </a:prstGeom>
        </p:spPr>
        <p:txBody>
          <a:bodyPr vert="horz" lIns="91440" tIns="45720" rIns="91440" bIns="45720" rtlCol="0">
            <a:normAutofit fontScale="92500" lnSpcReduction="10000"/>
          </a:bodyPr>
          <a:lstStyle/>
          <a:p>
            <a:pPr marL="342900" indent="-342900">
              <a:spcBef>
                <a:spcPct val="20000"/>
              </a:spcBef>
              <a:buFont typeface="Arial" pitchFamily="34" charset="0"/>
              <a:buChar char="•"/>
              <a:defRPr/>
            </a:pPr>
            <a:r>
              <a:rPr lang="en-US" sz="3200" dirty="0" smtClean="0"/>
              <a:t>Mortality from CAD decreased during WWII</a:t>
            </a:r>
          </a:p>
          <a:p>
            <a:pPr marL="342900" indent="-342900">
              <a:spcBef>
                <a:spcPct val="20000"/>
              </a:spcBef>
              <a:buFont typeface="Arial" pitchFamily="34" charset="0"/>
              <a:buChar char="•"/>
              <a:defRPr/>
            </a:pPr>
            <a:r>
              <a:rPr lang="en-US" sz="3200" dirty="0" smtClean="0"/>
              <a:t>Decrease in diastolic and systolic blood pressure, LDL, triglycerides, total cholesterol, glucose, </a:t>
            </a:r>
            <a:r>
              <a:rPr lang="en-US" sz="3200" dirty="0" err="1" smtClean="0"/>
              <a:t>glycated</a:t>
            </a:r>
            <a:r>
              <a:rPr lang="en-US" sz="3200" dirty="0" smtClean="0"/>
              <a:t> hemoglobin, and C-reactive protein   </a:t>
            </a:r>
          </a:p>
          <a:p>
            <a:pPr marL="342900" indent="-342900">
              <a:spcBef>
                <a:spcPct val="20000"/>
              </a:spcBef>
              <a:buFont typeface="Arial" pitchFamily="34" charset="0"/>
              <a:buChar char="•"/>
              <a:defRPr/>
            </a:pPr>
            <a:r>
              <a:rPr lang="en-US" sz="3200" dirty="0" smtClean="0"/>
              <a:t>HDL: decreased in a small sample size study but increase in a bigger one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CR also protects against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cardiomyopathy</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 a rat model of myocardial infarction the size</a:t>
            </a:r>
            <a:r>
              <a:rPr kumimoji="0" lang="en-US" sz="3200" b="0" i="0" u="none" strike="noStrike" kern="1200" cap="none" spc="0" normalizeH="0" noProof="0" dirty="0" smtClean="0">
                <a:ln>
                  <a:noFill/>
                </a:ln>
                <a:solidFill>
                  <a:schemeClr val="tx1"/>
                </a:solidFill>
                <a:effectLst/>
                <a:uLnTx/>
                <a:uFillTx/>
                <a:latin typeface="+mn-lt"/>
                <a:ea typeface="+mn-ea"/>
                <a:cs typeface="+mn-cs"/>
              </a:rPr>
              <a:t> of the infarct was 2-fold smaller in </a:t>
            </a:r>
            <a:r>
              <a:rPr kumimoji="0" lang="en-US" sz="3200" b="0" i="0" u="none" strike="noStrike" kern="1200" cap="none" spc="0" normalizeH="0" noProof="0" dirty="0" err="1" smtClean="0">
                <a:ln>
                  <a:noFill/>
                </a:ln>
                <a:solidFill>
                  <a:schemeClr val="tx1"/>
                </a:solidFill>
                <a:effectLst/>
                <a:uLnTx/>
                <a:uFillTx/>
                <a:latin typeface="+mn-lt"/>
                <a:ea typeface="+mn-ea"/>
                <a:cs typeface="+mn-cs"/>
              </a:rPr>
              <a:t>intermitte</a:t>
            </a:r>
            <a:r>
              <a:rPr lang="en-US" sz="3200" dirty="0" err="1" smtClean="0"/>
              <a:t>nt</a:t>
            </a:r>
            <a:r>
              <a:rPr lang="en-US" sz="3200" dirty="0" smtClean="0"/>
              <a:t> fasting </a:t>
            </a:r>
            <a:r>
              <a:rPr kumimoji="0" lang="en-US" sz="3200" b="0" i="0" u="none" strike="noStrike" kern="1200" cap="none" spc="0" normalizeH="0" noProof="0" dirty="0" smtClean="0">
                <a:ln>
                  <a:noFill/>
                </a:ln>
                <a:solidFill>
                  <a:schemeClr val="tx1"/>
                </a:solidFill>
                <a:effectLst/>
                <a:uLnTx/>
                <a:uFillTx/>
                <a:latin typeface="+mn-lt"/>
                <a:ea typeface="+mn-ea"/>
                <a:cs typeface="+mn-cs"/>
              </a:rPr>
              <a:t>(IF) animals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P1395.WAV">
            <a:hlinkClick r:id="" action="ppaction://media"/>
          </p:cNvPr>
          <p:cNvPicPr>
            <a:picLocks noRot="1" noChangeAspect="1"/>
          </p:cNvPicPr>
          <p:nvPr>
            <a:wavAudioFile r:embed="rId1" name="~PP1395.WAV"/>
          </p:nvPr>
        </p:nvPicPr>
        <p:blipFill>
          <a:blip r:embed="rId5" cstate="print"/>
          <a:stretch>
            <a:fillRect/>
          </a:stretch>
        </p:blipFill>
        <p:spPr>
          <a:xfrm>
            <a:off x="8653463" y="6367463"/>
            <a:ext cx="304800" cy="304800"/>
          </a:xfrm>
          <a:prstGeom prst="rect">
            <a:avLst/>
          </a:prstGeom>
        </p:spPr>
      </p:pic>
    </p:spTree>
  </p:cSld>
  <p:clrMapOvr>
    <a:masterClrMapping/>
  </p:clrMapOvr>
  <p:transition advTm="351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rgbClr val="009900"/>
                </a:solidFill>
              </a:rPr>
              <a:t>Cancer</a:t>
            </a:r>
            <a:endParaRPr lang="nl-BE" dirty="0">
              <a:solidFill>
                <a:srgbClr val="009900"/>
              </a:solidFill>
            </a:endParaRPr>
          </a:p>
        </p:txBody>
      </p:sp>
      <p:pic>
        <p:nvPicPr>
          <p:cNvPr id="4" name="Tijdelijke aanduiding voor inhoud 3" descr="cell_c2c12.jpg"/>
          <p:cNvPicPr>
            <a:picLocks noGrp="1" noChangeAspect="1"/>
          </p:cNvPicPr>
          <p:nvPr>
            <p:ph idx="1"/>
          </p:nvPr>
        </p:nvPicPr>
        <p:blipFill>
          <a:blip r:embed="rId4" cstate="print"/>
          <a:srcRect t="27061" b="48349"/>
          <a:stretch>
            <a:fillRect/>
          </a:stretch>
        </p:blipFill>
        <p:spPr>
          <a:xfrm rot="5400000">
            <a:off x="-2721211" y="2900722"/>
            <a:ext cx="6881565" cy="1080120"/>
          </a:xfrm>
        </p:spPr>
      </p:pic>
      <p:sp>
        <p:nvSpPr>
          <p:cNvPr id="5" name="Tijdelijke aanduiding voor inhoud 2"/>
          <p:cNvSpPr txBox="1">
            <a:spLocks/>
          </p:cNvSpPr>
          <p:nvPr/>
        </p:nvSpPr>
        <p:spPr>
          <a:xfrm>
            <a:off x="1259632" y="1484784"/>
            <a:ext cx="7643192" cy="5040560"/>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 1909:</a:t>
            </a:r>
            <a:r>
              <a:rPr kumimoji="0" lang="en-US" sz="3200" b="0" i="0" u="none" strike="noStrike" kern="1200" cap="none" spc="0" normalizeH="0" noProof="0" dirty="0" smtClean="0">
                <a:ln>
                  <a:noFill/>
                </a:ln>
                <a:solidFill>
                  <a:schemeClr val="tx1"/>
                </a:solidFill>
                <a:effectLst/>
                <a:uLnTx/>
                <a:uFillTx/>
                <a:latin typeface="+mn-lt"/>
                <a:ea typeface="+mn-ea"/>
                <a:cs typeface="+mn-cs"/>
              </a:rPr>
              <a:t> inhibition of growth of transplanted tumors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noProof="0" dirty="0" smtClean="0"/>
              <a:t>Also inhibition of spontaneous tumor incidence</a:t>
            </a:r>
            <a:r>
              <a:rPr lang="en-US" sz="3200" dirty="0" smtClean="0"/>
              <a:t>,</a:t>
            </a:r>
            <a:r>
              <a:rPr lang="en-US" sz="3200" noProof="0" dirty="0" smtClean="0"/>
              <a:t> chemically and radiation</a:t>
            </a:r>
            <a:r>
              <a:rPr lang="en-US" sz="3200" dirty="0" smtClean="0"/>
              <a:t>-induced tumors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For example in (</a:t>
            </a:r>
            <a:r>
              <a:rPr lang="en-US" sz="3200" dirty="0" err="1" smtClean="0"/>
              <a:t>Begga</a:t>
            </a:r>
            <a:r>
              <a:rPr lang="en-US" sz="3200" dirty="0" smtClean="0"/>
              <a:t> </a:t>
            </a:r>
            <a:r>
              <a:rPr lang="en-US" sz="3200" i="1" dirty="0" smtClean="0"/>
              <a:t>et al.</a:t>
            </a:r>
            <a:r>
              <a:rPr lang="en-US" sz="3200" dirty="0" smtClean="0"/>
              <a:t>, 1995) 40% CR resulted in a decrease in breast </a:t>
            </a:r>
            <a:r>
              <a:rPr lang="en-US" sz="3200" dirty="0" smtClean="0">
                <a:solidFill>
                  <a:srgbClr val="0000FF"/>
                </a:solidFill>
              </a:rPr>
              <a:t>tumor incidence </a:t>
            </a:r>
            <a:r>
              <a:rPr lang="en-US" sz="3200" dirty="0" smtClean="0"/>
              <a:t>(63-68% </a:t>
            </a:r>
            <a:r>
              <a:rPr lang="en-US" sz="3200" dirty="0" err="1" smtClean="0"/>
              <a:t>vs</a:t>
            </a:r>
            <a:r>
              <a:rPr lang="en-US" sz="3200" dirty="0" smtClean="0"/>
              <a:t> 21%), </a:t>
            </a:r>
            <a:r>
              <a:rPr lang="en-US" sz="3200" dirty="0" smtClean="0">
                <a:solidFill>
                  <a:srgbClr val="0000FF"/>
                </a:solidFill>
              </a:rPr>
              <a:t>tumor burden </a:t>
            </a:r>
            <a:r>
              <a:rPr lang="en-US" sz="3200" dirty="0" smtClean="0"/>
              <a:t>(1.84-2.05 </a:t>
            </a:r>
            <a:r>
              <a:rPr lang="en-US" sz="3200" dirty="0" err="1" smtClean="0"/>
              <a:t>vs</a:t>
            </a:r>
            <a:r>
              <a:rPr lang="en-US" sz="3200" dirty="0" smtClean="0"/>
              <a:t> 0.37-0.43 tumors/rat), and </a:t>
            </a:r>
            <a:r>
              <a:rPr lang="en-US" sz="3200" dirty="0" smtClean="0">
                <a:solidFill>
                  <a:srgbClr val="0000FF"/>
                </a:solidFill>
              </a:rPr>
              <a:t>tumor weight </a:t>
            </a:r>
            <a:r>
              <a:rPr lang="en-US" sz="3200" dirty="0" smtClean="0"/>
              <a:t>(7.1-11.9 </a:t>
            </a:r>
            <a:r>
              <a:rPr lang="en-US" sz="3200" dirty="0" err="1" smtClean="0"/>
              <a:t>vs</a:t>
            </a:r>
            <a:r>
              <a:rPr lang="en-US" sz="3200" dirty="0" smtClean="0"/>
              <a:t> 1.4-2.2g) </a:t>
            </a:r>
          </a:p>
          <a:p>
            <a:pPr marL="342900" lvl="0" indent="-342900">
              <a:spcBef>
                <a:spcPct val="20000"/>
              </a:spcBef>
              <a:buFont typeface="Arial" pitchFamily="34" charset="0"/>
              <a:buChar char="•"/>
              <a:defRPr/>
            </a:pPr>
            <a:r>
              <a:rPr lang="en-US" sz="3200" dirty="0" smtClean="0"/>
              <a:t>Short term fasting protects healthy cells but not cancer cells against toxicity of chemotherapy (when LID mice where given </a:t>
            </a:r>
            <a:r>
              <a:rPr lang="nl-BE" sz="2800" dirty="0" err="1" smtClean="0"/>
              <a:t>doxorubicin</a:t>
            </a:r>
            <a:r>
              <a:rPr lang="en-US" sz="3200" dirty="0" smtClean="0"/>
              <a:t> none of the AL animals survived but </a:t>
            </a:r>
            <a:r>
              <a:rPr lang="en-US" sz="3200" dirty="0" smtClean="0">
                <a:solidFill>
                  <a:srgbClr val="0000FF"/>
                </a:solidFill>
              </a:rPr>
              <a:t>60%</a:t>
            </a:r>
            <a:r>
              <a:rPr lang="en-US" sz="3200" dirty="0" smtClean="0"/>
              <a:t> of the fasting survived)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P1854.WAV">
            <a:hlinkClick r:id="" action="ppaction://media"/>
          </p:cNvPr>
          <p:cNvPicPr>
            <a:picLocks noRot="1" noChangeAspect="1"/>
          </p:cNvPicPr>
          <p:nvPr>
            <a:wavAudioFile r:embed="rId1" name="~PP1854.WAV"/>
          </p:nvPr>
        </p:nvPicPr>
        <p:blipFill>
          <a:blip r:embed="rId5" cstate="print"/>
          <a:stretch>
            <a:fillRect/>
          </a:stretch>
        </p:blipFill>
        <p:spPr>
          <a:xfrm>
            <a:off x="8653463" y="6367463"/>
            <a:ext cx="304800" cy="304800"/>
          </a:xfrm>
          <a:prstGeom prst="rect">
            <a:avLst/>
          </a:prstGeom>
        </p:spPr>
      </p:pic>
    </p:spTree>
  </p:cSld>
  <p:clrMapOvr>
    <a:masterClrMapping/>
  </p:clrMapOvr>
  <p:transition advTm="412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29600" cy="1143000"/>
          </a:xfrm>
        </p:spPr>
        <p:txBody>
          <a:bodyPr/>
          <a:lstStyle/>
          <a:p>
            <a:r>
              <a:rPr lang="nl-BE" dirty="0" err="1" smtClean="0">
                <a:solidFill>
                  <a:srgbClr val="009900"/>
                </a:solidFill>
              </a:rPr>
              <a:t>Memory</a:t>
            </a:r>
            <a:r>
              <a:rPr lang="nl-BE" dirty="0" smtClean="0">
                <a:solidFill>
                  <a:srgbClr val="009900"/>
                </a:solidFill>
              </a:rPr>
              <a:t> </a:t>
            </a:r>
            <a:r>
              <a:rPr lang="nl-BE" dirty="0" err="1" smtClean="0">
                <a:solidFill>
                  <a:srgbClr val="009900"/>
                </a:solidFill>
              </a:rPr>
              <a:t>function</a:t>
            </a:r>
            <a:r>
              <a:rPr lang="nl-BE" dirty="0" smtClean="0">
                <a:solidFill>
                  <a:srgbClr val="009900"/>
                </a:solidFill>
              </a:rPr>
              <a:t> </a:t>
            </a:r>
            <a:endParaRPr lang="nl-BE" dirty="0">
              <a:solidFill>
                <a:srgbClr val="009900"/>
              </a:solidFill>
            </a:endParaRPr>
          </a:p>
        </p:txBody>
      </p:sp>
      <p:pic>
        <p:nvPicPr>
          <p:cNvPr id="4" name="Tijdelijke aanduiding voor inhoud 3" descr="cell_c2c12.jpg"/>
          <p:cNvPicPr>
            <a:picLocks noGrp="1" noChangeAspect="1"/>
          </p:cNvPicPr>
          <p:nvPr>
            <p:ph idx="1"/>
          </p:nvPr>
        </p:nvPicPr>
        <p:blipFill>
          <a:blip r:embed="rId4" cstate="print"/>
          <a:srcRect t="27061" b="48349"/>
          <a:stretch>
            <a:fillRect/>
          </a:stretch>
        </p:blipFill>
        <p:spPr>
          <a:xfrm rot="5400000">
            <a:off x="-2721211" y="2900722"/>
            <a:ext cx="6881565" cy="1080120"/>
          </a:xfrm>
        </p:spPr>
      </p:pic>
      <p:sp>
        <p:nvSpPr>
          <p:cNvPr id="5" name="Tijdelijke aanduiding voor inhoud 2"/>
          <p:cNvSpPr txBox="1">
            <a:spLocks/>
          </p:cNvSpPr>
          <p:nvPr/>
        </p:nvSpPr>
        <p:spPr>
          <a:xfrm>
            <a:off x="1331640" y="1556792"/>
            <a:ext cx="7643192" cy="504056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endParaRPr lang="en-US" sz="3200" dirty="0" smtClean="0"/>
          </a:p>
          <a:p>
            <a:pPr marL="342900" indent="-342900">
              <a:spcBef>
                <a:spcPct val="20000"/>
              </a:spcBef>
              <a:buFont typeface="Arial" pitchFamily="34" charset="0"/>
              <a:buChar char="•"/>
            </a:pPr>
            <a:endParaRPr kumimoji="0" lang="nl-B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3"/>
          <p:cNvPicPr>
            <a:picLocks noChangeAspect="1" noChangeArrowheads="1"/>
          </p:cNvPicPr>
          <p:nvPr/>
        </p:nvPicPr>
        <p:blipFill>
          <a:blip r:embed="rId5" cstate="print"/>
          <a:srcRect l="7350" t="37799" r="58001" b="16001"/>
          <a:stretch>
            <a:fillRect/>
          </a:stretch>
        </p:blipFill>
        <p:spPr bwMode="auto">
          <a:xfrm>
            <a:off x="5220072" y="3116965"/>
            <a:ext cx="3923928" cy="3269940"/>
          </a:xfrm>
          <a:prstGeom prst="rect">
            <a:avLst/>
          </a:prstGeom>
          <a:noFill/>
          <a:ln w="9525">
            <a:noFill/>
            <a:miter lim="800000"/>
            <a:headEnd/>
            <a:tailEnd/>
          </a:ln>
        </p:spPr>
      </p:pic>
      <p:sp>
        <p:nvSpPr>
          <p:cNvPr id="7" name="Tekstvak 6"/>
          <p:cNvSpPr txBox="1"/>
          <p:nvPr/>
        </p:nvSpPr>
        <p:spPr>
          <a:xfrm>
            <a:off x="5940152" y="6488668"/>
            <a:ext cx="2853666" cy="369332"/>
          </a:xfrm>
          <a:prstGeom prst="rect">
            <a:avLst/>
          </a:prstGeom>
          <a:noFill/>
        </p:spPr>
        <p:txBody>
          <a:bodyPr wrap="none" rtlCol="0">
            <a:spAutoFit/>
          </a:bodyPr>
          <a:lstStyle/>
          <a:p>
            <a:r>
              <a:rPr lang="nl-BE" dirty="0" smtClean="0"/>
              <a:t>PNAS, 2009, 106: 1255-1260</a:t>
            </a:r>
            <a:endParaRPr lang="nl-BE" dirty="0"/>
          </a:p>
        </p:txBody>
      </p:sp>
      <p:sp>
        <p:nvSpPr>
          <p:cNvPr id="10" name="Tijdelijke aanduiding voor inhoud 2"/>
          <p:cNvSpPr txBox="1">
            <a:spLocks/>
          </p:cNvSpPr>
          <p:nvPr/>
        </p:nvSpPr>
        <p:spPr>
          <a:xfrm>
            <a:off x="1331640" y="1484784"/>
            <a:ext cx="7560840" cy="5040560"/>
          </a:xfrm>
          <a:prstGeom prst="rect">
            <a:avLst/>
          </a:prstGeom>
        </p:spPr>
        <p:txBody>
          <a:bodyPr vert="horz" lIns="91440" tIns="45720" rIns="91440" bIns="45720" rtlCol="0">
            <a:normAutofit/>
          </a:bodyPr>
          <a:lstStyle/>
          <a:p>
            <a:pPr>
              <a:buFont typeface="Arial" pitchFamily="34" charset="0"/>
              <a:buChar char="•"/>
            </a:pPr>
            <a:r>
              <a:rPr lang="en-US" sz="2600" dirty="0" smtClean="0"/>
              <a:t> Delays </a:t>
            </a:r>
            <a:r>
              <a:rPr lang="en-US" sz="2600" dirty="0" smtClean="0"/>
              <a:t>age-related declines in psychomotor and </a:t>
            </a:r>
            <a:r>
              <a:rPr lang="en-US" sz="2600" dirty="0" smtClean="0"/>
              <a:t> spatial </a:t>
            </a:r>
            <a:r>
              <a:rPr lang="en-US" sz="2600" dirty="0" smtClean="0"/>
              <a:t>memory tasks in mice </a:t>
            </a:r>
          </a:p>
          <a:p>
            <a:pPr>
              <a:buFont typeface="Arial" pitchFamily="34" charset="0"/>
              <a:buChar char="•"/>
            </a:pPr>
            <a:r>
              <a:rPr lang="en-US" sz="2600" dirty="0" smtClean="0"/>
              <a:t> CR </a:t>
            </a:r>
            <a:r>
              <a:rPr lang="en-US" sz="2600" dirty="0" smtClean="0"/>
              <a:t>appeared to attenuate age-related alterations in some parts of the white matter in the brain. </a:t>
            </a:r>
          </a:p>
          <a:p>
            <a:pPr>
              <a:buFont typeface="Arial" pitchFamily="34" charset="0"/>
              <a:buChar char="•"/>
            </a:pPr>
            <a:r>
              <a:rPr lang="nl-BE" sz="2600" dirty="0" smtClean="0"/>
              <a:t> </a:t>
            </a:r>
            <a:r>
              <a:rPr lang="nl-BE" sz="2600" dirty="0" err="1" smtClean="0"/>
              <a:t>Improves</a:t>
            </a:r>
            <a:r>
              <a:rPr lang="nl-BE" sz="2600" dirty="0" smtClean="0"/>
              <a:t> </a:t>
            </a:r>
            <a:r>
              <a:rPr lang="nl-BE" sz="2600" dirty="0" err="1" smtClean="0"/>
              <a:t>memory</a:t>
            </a:r>
            <a:r>
              <a:rPr lang="nl-BE" sz="2600" dirty="0" smtClean="0"/>
              <a:t> </a:t>
            </a:r>
            <a:r>
              <a:rPr lang="nl-BE" sz="2600" dirty="0" err="1" smtClean="0"/>
              <a:t>function</a:t>
            </a:r>
            <a:endParaRPr lang="nl-BE" sz="2600" dirty="0" smtClean="0"/>
          </a:p>
          <a:p>
            <a:r>
              <a:rPr lang="nl-BE" sz="2600" dirty="0" smtClean="0"/>
              <a:t>in </a:t>
            </a:r>
            <a:r>
              <a:rPr lang="nl-BE" sz="2600" dirty="0" err="1" smtClean="0"/>
              <a:t>elderly</a:t>
            </a:r>
            <a:r>
              <a:rPr lang="nl-BE" sz="2600" dirty="0" smtClean="0"/>
              <a:t> </a:t>
            </a:r>
            <a:r>
              <a:rPr lang="nl-BE" sz="2600" dirty="0" err="1" smtClean="0"/>
              <a:t>humans</a:t>
            </a:r>
            <a:r>
              <a:rPr lang="nl-BE" sz="2600" dirty="0" smtClean="0"/>
              <a:t> </a:t>
            </a:r>
          </a:p>
          <a:p>
            <a:pPr>
              <a:buFont typeface="Arial" pitchFamily="34" charset="0"/>
              <a:buChar char="•"/>
            </a:pPr>
            <a:r>
              <a:rPr lang="nl-BE" sz="2600" dirty="0" smtClean="0"/>
              <a:t> </a:t>
            </a:r>
            <a:r>
              <a:rPr lang="nl-BE" sz="2600" dirty="0" err="1" smtClean="0"/>
              <a:t>Less</a:t>
            </a:r>
            <a:r>
              <a:rPr lang="nl-BE" sz="2600" dirty="0" smtClean="0"/>
              <a:t> </a:t>
            </a:r>
            <a:r>
              <a:rPr lang="nl-BE" sz="2600" dirty="0" err="1" smtClean="0"/>
              <a:t>iron</a:t>
            </a:r>
            <a:r>
              <a:rPr lang="nl-BE" sz="2600" dirty="0" smtClean="0"/>
              <a:t> </a:t>
            </a:r>
            <a:r>
              <a:rPr lang="nl-BE" sz="2600" dirty="0" err="1" smtClean="0"/>
              <a:t>accumulation</a:t>
            </a:r>
            <a:r>
              <a:rPr lang="nl-BE" sz="2600" dirty="0" smtClean="0"/>
              <a:t> </a:t>
            </a:r>
            <a:endParaRPr lang="nl-BE" sz="2600" dirty="0" smtClean="0"/>
          </a:p>
          <a:p>
            <a:r>
              <a:rPr lang="nl-BE" sz="2600" dirty="0" err="1" smtClean="0"/>
              <a:t>might</a:t>
            </a:r>
            <a:r>
              <a:rPr lang="nl-BE" sz="2600" dirty="0" smtClean="0"/>
              <a:t> </a:t>
            </a:r>
            <a:r>
              <a:rPr lang="nl-BE" sz="2600" dirty="0" err="1" smtClean="0"/>
              <a:t>partially</a:t>
            </a:r>
            <a:r>
              <a:rPr lang="nl-BE" sz="2600" dirty="0" smtClean="0"/>
              <a:t> </a:t>
            </a:r>
            <a:r>
              <a:rPr lang="nl-BE" sz="2600" dirty="0" err="1" smtClean="0"/>
              <a:t>explain</a:t>
            </a:r>
            <a:r>
              <a:rPr lang="nl-BE" sz="2600" dirty="0" smtClean="0"/>
              <a:t> </a:t>
            </a:r>
            <a:endParaRPr lang="nl-BE" sz="2600" dirty="0" smtClean="0"/>
          </a:p>
          <a:p>
            <a:r>
              <a:rPr lang="nl-BE" sz="2600" dirty="0" smtClean="0"/>
              <a:t>these </a:t>
            </a:r>
            <a:r>
              <a:rPr lang="nl-BE" sz="2600" dirty="0" err="1" smtClean="0"/>
              <a:t>benefits</a:t>
            </a:r>
            <a:r>
              <a:rPr lang="nl-BE" sz="2600" dirty="0" smtClean="0"/>
              <a:t>.</a:t>
            </a:r>
            <a:endParaRPr kumimoji="0" lang="nl-BE"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P4014.WAV">
            <a:hlinkClick r:id="" action="ppaction://media"/>
          </p:cNvPr>
          <p:cNvPicPr>
            <a:picLocks noRot="1" noChangeAspect="1"/>
          </p:cNvPicPr>
          <p:nvPr>
            <a:wavAudioFile r:embed="rId1" name="~PP4014.WAV"/>
          </p:nvPr>
        </p:nvPicPr>
        <p:blipFill>
          <a:blip r:embed="rId6" cstate="print"/>
          <a:stretch>
            <a:fillRect/>
          </a:stretch>
        </p:blipFill>
        <p:spPr>
          <a:xfrm>
            <a:off x="8653463" y="6367463"/>
            <a:ext cx="304800" cy="304800"/>
          </a:xfrm>
          <a:prstGeom prst="rect">
            <a:avLst/>
          </a:prstGeom>
        </p:spPr>
      </p:pic>
    </p:spTree>
  </p:cSld>
  <p:clrMapOvr>
    <a:masterClrMapping/>
  </p:clrMapOvr>
  <p:transition advTm="439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rgbClr val="009900"/>
                </a:solidFill>
              </a:rPr>
              <a:t>Alzheimer’s</a:t>
            </a:r>
            <a:r>
              <a:rPr lang="nl-BE" dirty="0" smtClean="0">
                <a:solidFill>
                  <a:srgbClr val="009900"/>
                </a:solidFill>
              </a:rPr>
              <a:t> </a:t>
            </a:r>
            <a:r>
              <a:rPr lang="nl-BE" dirty="0" err="1" smtClean="0">
                <a:solidFill>
                  <a:srgbClr val="009900"/>
                </a:solidFill>
              </a:rPr>
              <a:t>disease</a:t>
            </a:r>
            <a:endParaRPr lang="nl-BE" dirty="0">
              <a:solidFill>
                <a:srgbClr val="009900"/>
              </a:solidFill>
            </a:endParaRPr>
          </a:p>
        </p:txBody>
      </p:sp>
      <p:pic>
        <p:nvPicPr>
          <p:cNvPr id="4" name="Tijdelijke aanduiding voor inhoud 3" descr="cell_c2c12.jpg"/>
          <p:cNvPicPr>
            <a:picLocks noGrp="1" noChangeAspect="1"/>
          </p:cNvPicPr>
          <p:nvPr>
            <p:ph idx="1"/>
          </p:nvPr>
        </p:nvPicPr>
        <p:blipFill>
          <a:blip r:embed="rId4" cstate="print"/>
          <a:srcRect t="27061" b="48349"/>
          <a:stretch>
            <a:fillRect/>
          </a:stretch>
        </p:blipFill>
        <p:spPr>
          <a:xfrm rot="5400000">
            <a:off x="-2721211" y="2900722"/>
            <a:ext cx="6881565" cy="1080120"/>
          </a:xfrm>
        </p:spPr>
      </p:pic>
      <p:sp>
        <p:nvSpPr>
          <p:cNvPr id="5" name="Tijdelijke aanduiding voor inhoud 2"/>
          <p:cNvSpPr txBox="1">
            <a:spLocks/>
          </p:cNvSpPr>
          <p:nvPr/>
        </p:nvSpPr>
        <p:spPr>
          <a:xfrm>
            <a:off x="1331640" y="1556792"/>
            <a:ext cx="7643192" cy="504056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nl-BE" sz="3600" dirty="0" smtClean="0"/>
              <a:t>5.3 </a:t>
            </a:r>
            <a:r>
              <a:rPr lang="nl-BE" sz="3600" dirty="0" err="1" smtClean="0"/>
              <a:t>million</a:t>
            </a:r>
            <a:r>
              <a:rPr lang="nl-BE" sz="3600" dirty="0" smtClean="0"/>
              <a:t> cases in the US</a:t>
            </a:r>
            <a:r>
              <a:rPr lang="en-US" sz="3600" dirty="0" smtClean="0"/>
              <a:t> </a:t>
            </a:r>
          </a:p>
          <a:p>
            <a:pPr marL="342900" indent="-342900">
              <a:spcBef>
                <a:spcPct val="20000"/>
              </a:spcBef>
              <a:buFont typeface="Arial" pitchFamily="34" charset="0"/>
              <a:buChar char="•"/>
            </a:pPr>
            <a:r>
              <a:rPr lang="en-US" sz="3600" dirty="0" smtClean="0"/>
              <a:t>Decrease in Aβ1-40 and Aβ1-42 in the temporal cortex of Squirrel monkeys </a:t>
            </a:r>
          </a:p>
          <a:p>
            <a:pPr marL="342900" indent="-342900">
              <a:spcBef>
                <a:spcPct val="20000"/>
              </a:spcBef>
              <a:buFont typeface="Arial" pitchFamily="34" charset="0"/>
              <a:buChar char="•"/>
            </a:pPr>
            <a:r>
              <a:rPr lang="en-US" sz="3600" dirty="0" smtClean="0"/>
              <a:t>Prevents </a:t>
            </a:r>
            <a:r>
              <a:rPr lang="en-US" sz="3600" dirty="0" err="1" smtClean="0"/>
              <a:t>neuritic</a:t>
            </a:r>
            <a:r>
              <a:rPr lang="en-US" sz="3600" dirty="0" smtClean="0"/>
              <a:t> plaque formation in Tg2576 mice </a:t>
            </a:r>
          </a:p>
          <a:p>
            <a:pPr marL="342900" indent="-342900">
              <a:spcBef>
                <a:spcPct val="20000"/>
              </a:spcBef>
              <a:buFont typeface="Arial" pitchFamily="34" charset="0"/>
              <a:buChar char="•"/>
            </a:pPr>
            <a:endParaRPr lang="en-US" sz="3200" dirty="0" smtClean="0"/>
          </a:p>
          <a:p>
            <a:pPr marL="342900" indent="-342900">
              <a:spcBef>
                <a:spcPct val="20000"/>
              </a:spcBef>
              <a:buFont typeface="Arial" pitchFamily="34" charset="0"/>
              <a:buChar char="•"/>
            </a:pPr>
            <a:endParaRPr kumimoji="0" lang="nl-B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P620.WAV">
            <a:hlinkClick r:id="" action="ppaction://media"/>
          </p:cNvPr>
          <p:cNvPicPr>
            <a:picLocks noRot="1" noChangeAspect="1"/>
          </p:cNvPicPr>
          <p:nvPr>
            <a:wavAudioFile r:embed="rId1" name="~PP620.WAV"/>
          </p:nvPr>
        </p:nvPicPr>
        <p:blipFill>
          <a:blip r:embed="rId5" cstate="print"/>
          <a:stretch>
            <a:fillRect/>
          </a:stretch>
        </p:blipFill>
        <p:spPr>
          <a:xfrm>
            <a:off x="8653463" y="6436568"/>
            <a:ext cx="304800" cy="304800"/>
          </a:xfrm>
          <a:prstGeom prst="rect">
            <a:avLst/>
          </a:prstGeom>
        </p:spPr>
      </p:pic>
    </p:spTree>
  </p:cSld>
  <p:clrMapOvr>
    <a:masterClrMapping/>
  </p:clrMapOvr>
  <p:transition advTm="441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1902</TotalTime>
  <Words>1137</Words>
  <Application>Microsoft Office PowerPoint</Application>
  <PresentationFormat>Diavoorstelling (4:3)</PresentationFormat>
  <Paragraphs>110</Paragraphs>
  <Slides>19</Slides>
  <Notes>19</Notes>
  <HiddenSlides>0</HiddenSlides>
  <MMClips>19</MMClip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Office-thema</vt:lpstr>
      <vt:lpstr>Calorie restriction: risks and benefits</vt:lpstr>
      <vt:lpstr>Benefits </vt:lpstr>
      <vt:lpstr>Life span extension: obviously</vt:lpstr>
      <vt:lpstr>Life span extension: obviously</vt:lpstr>
      <vt:lpstr>Insulin resistance</vt:lpstr>
      <vt:lpstr>Cardiovascular disease </vt:lpstr>
      <vt:lpstr>Cancer</vt:lpstr>
      <vt:lpstr>Memory function </vt:lpstr>
      <vt:lpstr>Alzheimer’s disease</vt:lpstr>
      <vt:lpstr>Sarcopenia </vt:lpstr>
      <vt:lpstr>Autoimmune disease </vt:lpstr>
      <vt:lpstr>Risks</vt:lpstr>
      <vt:lpstr>Hunger</vt:lpstr>
      <vt:lpstr>Osteoporosis</vt:lpstr>
      <vt:lpstr>Susceptibility to infections </vt:lpstr>
      <vt:lpstr>Libido </vt:lpstr>
      <vt:lpstr>Fertility </vt:lpstr>
      <vt:lpstr>Amyotrophic lateral sclerosis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Calorie restriction: risks and benefits</dc:title>
  <dc:creator>Sven Bulterijs</dc:creator>
  <cp:lastModifiedBy>Sven Bulterijs</cp:lastModifiedBy>
  <cp:revision>107</cp:revision>
  <dcterms:created xsi:type="dcterms:W3CDTF">2011-09-20T22:16:19Z</dcterms:created>
  <dcterms:modified xsi:type="dcterms:W3CDTF">2011-11-10T00:02:28Z</dcterms:modified>
</cp:coreProperties>
</file>